
<file path=[Content_Types].xml><?xml version="1.0" encoding="utf-8"?>
<Types xmlns="http://schemas.openxmlformats.org/package/2006/content-types">
  <Default Extension="xml" ContentType="application/xml"/>
  <Default Extension="svg" ContentType="image/svg+xml"/>
  <Default Extension="jpeg" ContentType="image/jpeg"/>
  <Default Extension="mp3" ContentType="audio/unknown"/>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89" r:id="rId3"/>
    <p:sldId id="290" r:id="rId4"/>
    <p:sldId id="291" r:id="rId5"/>
    <p:sldId id="292" r:id="rId6"/>
    <p:sldId id="293" r:id="rId7"/>
    <p:sldId id="300" r:id="rId8"/>
    <p:sldId id="301" r:id="rId9"/>
    <p:sldId id="295" r:id="rId10"/>
    <p:sldId id="296" r:id="rId11"/>
    <p:sldId id="297" r:id="rId12"/>
    <p:sldId id="298" r:id="rId13"/>
    <p:sldId id="299" r:id="rId14"/>
    <p:sldId id="263" r:id="rId15"/>
    <p:sldId id="283" r:id="rId16"/>
    <p:sldId id="284" r:id="rId17"/>
    <p:sldId id="285" r:id="rId18"/>
    <p:sldId id="286" r:id="rId19"/>
    <p:sldId id="288" r:id="rId20"/>
    <p:sldId id="30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7ECC59B-1974-44C1-9BAD-2E477F691682}">
          <p14:sldIdLst>
            <p14:sldId id="256"/>
            <p14:sldId id="289"/>
            <p14:sldId id="290"/>
            <p14:sldId id="291"/>
            <p14:sldId id="292"/>
            <p14:sldId id="293"/>
            <p14:sldId id="300"/>
            <p14:sldId id="301"/>
            <p14:sldId id="295"/>
            <p14:sldId id="296"/>
            <p14:sldId id="297"/>
            <p14:sldId id="298"/>
            <p14:sldId id="299"/>
            <p14:sldId id="263"/>
            <p14:sldId id="283"/>
            <p14:sldId id="284"/>
            <p14:sldId id="285"/>
            <p14:sldId id="286"/>
          </p14:sldIdLst>
        </p14:section>
        <p14:section name="Untitled Section" id="{A614DF2B-7F4F-41C5-90A8-287E877EC26F}">
          <p14:sldIdLst>
            <p14:sldId id="288"/>
            <p14:sldId id="302"/>
          </p14:sldIdLst>
        </p14:section>
      </p14:sectionLst>
    </p:ex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99" d="100"/>
          <a:sy n="99" d="100"/>
        </p:scale>
        <p:origin x="-456"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7D1F7D77-CCF4-4EB5-9AA0-672E81A81523}" type="datetimeFigureOut">
              <a:rPr lang="en-GB" smtClean="0"/>
              <a:t>21/11/18</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9A1AFDE8-EA38-43D3-A877-9E8CFDC0B69A}" type="slidenum">
              <a:rPr lang="en-GB" smtClean="0"/>
              <a:t>‹#›</a:t>
            </a:fld>
            <a:endParaRPr lang="en-GB"/>
          </a:p>
        </p:txBody>
      </p:sp>
    </p:spTree>
    <p:extLst>
      <p:ext uri="{BB962C8B-B14F-4D97-AF65-F5344CB8AC3E}">
        <p14:creationId xmlns:p14="http://schemas.microsoft.com/office/powerpoint/2010/main" val="150406635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1F7D77-CCF4-4EB5-9AA0-672E81A81523}" type="datetimeFigureOut">
              <a:rPr lang="en-GB" smtClean="0"/>
              <a:t>21/11/18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1AFDE8-EA38-43D3-A877-9E8CFDC0B69A}" type="slidenum">
              <a:rPr lang="en-GB" smtClean="0"/>
              <a:t>‹#›</a:t>
            </a:fld>
            <a:endParaRPr lang="en-GB"/>
          </a:p>
        </p:txBody>
      </p:sp>
    </p:spTree>
    <p:extLst>
      <p:ext uri="{BB962C8B-B14F-4D97-AF65-F5344CB8AC3E}">
        <p14:creationId xmlns:p14="http://schemas.microsoft.com/office/powerpoint/2010/main" val="261163663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D1F7D77-CCF4-4EB5-9AA0-672E81A81523}" type="datetimeFigureOut">
              <a:rPr lang="en-GB" smtClean="0"/>
              <a:t>21/11/18</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9A1AFDE8-EA38-43D3-A877-9E8CFDC0B69A}" type="slidenum">
              <a:rPr lang="en-GB" smtClean="0"/>
              <a:t>‹#›</a:t>
            </a:fld>
            <a:endParaRPr lang="en-GB"/>
          </a:p>
        </p:txBody>
      </p:sp>
    </p:spTree>
    <p:extLst>
      <p:ext uri="{BB962C8B-B14F-4D97-AF65-F5344CB8AC3E}">
        <p14:creationId xmlns:p14="http://schemas.microsoft.com/office/powerpoint/2010/main" val="399327863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7D1F7D77-CCF4-4EB5-9AA0-672E81A81523}" type="datetimeFigureOut">
              <a:rPr lang="en-GB" smtClean="0"/>
              <a:t>21/11/18</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9A1AFDE8-EA38-43D3-A877-9E8CFDC0B69A}"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06221122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7D1F7D77-CCF4-4EB5-9AA0-672E81A81523}" type="datetimeFigureOut">
              <a:rPr lang="en-GB" smtClean="0"/>
              <a:t>21/11/18</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9A1AFDE8-EA38-43D3-A877-9E8CFDC0B69A}" type="slidenum">
              <a:rPr lang="en-GB" smtClean="0"/>
              <a:t>‹#›</a:t>
            </a:fld>
            <a:endParaRPr lang="en-GB"/>
          </a:p>
        </p:txBody>
      </p:sp>
    </p:spTree>
    <p:extLst>
      <p:ext uri="{BB962C8B-B14F-4D97-AF65-F5344CB8AC3E}">
        <p14:creationId xmlns:p14="http://schemas.microsoft.com/office/powerpoint/2010/main" val="27490294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D1F7D77-CCF4-4EB5-9AA0-672E81A81523}" type="datetimeFigureOut">
              <a:rPr lang="en-GB" smtClean="0"/>
              <a:t>21/11/18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1AFDE8-EA38-43D3-A877-9E8CFDC0B69A}" type="slidenum">
              <a:rPr lang="en-GB" smtClean="0"/>
              <a:t>‹#›</a:t>
            </a:fld>
            <a:endParaRPr lang="en-GB"/>
          </a:p>
        </p:txBody>
      </p:sp>
    </p:spTree>
    <p:extLst>
      <p:ext uri="{BB962C8B-B14F-4D97-AF65-F5344CB8AC3E}">
        <p14:creationId xmlns:p14="http://schemas.microsoft.com/office/powerpoint/2010/main" val="3352362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D1F7D77-CCF4-4EB5-9AA0-672E81A81523}" type="datetimeFigureOut">
              <a:rPr lang="en-GB" smtClean="0"/>
              <a:t>21/11/18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1AFDE8-EA38-43D3-A877-9E8CFDC0B69A}" type="slidenum">
              <a:rPr lang="en-GB" smtClean="0"/>
              <a:t>‹#›</a:t>
            </a:fld>
            <a:endParaRPr lang="en-GB"/>
          </a:p>
        </p:txBody>
      </p:sp>
    </p:spTree>
    <p:extLst>
      <p:ext uri="{BB962C8B-B14F-4D97-AF65-F5344CB8AC3E}">
        <p14:creationId xmlns:p14="http://schemas.microsoft.com/office/powerpoint/2010/main" val="400575144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F7D77-CCF4-4EB5-9AA0-672E81A81523}" type="datetimeFigureOut">
              <a:rPr lang="en-GB" smtClean="0"/>
              <a:t>21/11/18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1AFDE8-EA38-43D3-A877-9E8CFDC0B69A}" type="slidenum">
              <a:rPr lang="en-GB" smtClean="0"/>
              <a:t>‹#›</a:t>
            </a:fld>
            <a:endParaRPr lang="en-GB"/>
          </a:p>
        </p:txBody>
      </p:sp>
    </p:spTree>
    <p:extLst>
      <p:ext uri="{BB962C8B-B14F-4D97-AF65-F5344CB8AC3E}">
        <p14:creationId xmlns:p14="http://schemas.microsoft.com/office/powerpoint/2010/main" val="27454692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7D1F7D77-CCF4-4EB5-9AA0-672E81A81523}" type="datetimeFigureOut">
              <a:rPr lang="en-GB" smtClean="0"/>
              <a:t>21/11/18</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9A1AFDE8-EA38-43D3-A877-9E8CFDC0B69A}" type="slidenum">
              <a:rPr lang="en-GB" smtClean="0"/>
              <a:t>‹#›</a:t>
            </a:fld>
            <a:endParaRPr lang="en-GB"/>
          </a:p>
        </p:txBody>
      </p:sp>
    </p:spTree>
    <p:extLst>
      <p:ext uri="{BB962C8B-B14F-4D97-AF65-F5344CB8AC3E}">
        <p14:creationId xmlns:p14="http://schemas.microsoft.com/office/powerpoint/2010/main" val="291983166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D1F7D77-CCF4-4EB5-9AA0-672E81A81523}" type="datetimeFigureOut">
              <a:rPr lang="en-GB" smtClean="0"/>
              <a:t>21/11/18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A1AFDE8-EA38-43D3-A877-9E8CFDC0B69A}" type="slidenum">
              <a:rPr lang="en-GB" smtClean="0"/>
              <a:t>‹#›</a:t>
            </a:fld>
            <a:endParaRPr lang="en-GB"/>
          </a:p>
        </p:txBody>
      </p:sp>
    </p:spTree>
    <p:extLst>
      <p:ext uri="{BB962C8B-B14F-4D97-AF65-F5344CB8AC3E}">
        <p14:creationId xmlns:p14="http://schemas.microsoft.com/office/powerpoint/2010/main" val="26746995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7D1F7D77-CCF4-4EB5-9AA0-672E81A81523}" type="datetimeFigureOut">
              <a:rPr lang="en-GB" smtClean="0"/>
              <a:t>21/11/18</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9A1AFDE8-EA38-43D3-A877-9E8CFDC0B69A}" type="slidenum">
              <a:rPr lang="en-GB" smtClean="0"/>
              <a:t>‹#›</a:t>
            </a:fld>
            <a:endParaRPr lang="en-GB"/>
          </a:p>
        </p:txBody>
      </p:sp>
    </p:spTree>
    <p:extLst>
      <p:ext uri="{BB962C8B-B14F-4D97-AF65-F5344CB8AC3E}">
        <p14:creationId xmlns:p14="http://schemas.microsoft.com/office/powerpoint/2010/main" val="155137367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1F7D77-CCF4-4EB5-9AA0-672E81A81523}" type="datetimeFigureOut">
              <a:rPr lang="en-GB" smtClean="0"/>
              <a:t>21/11/18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1AFDE8-EA38-43D3-A877-9E8CFDC0B69A}" type="slidenum">
              <a:rPr lang="en-GB" smtClean="0"/>
              <a:t>‹#›</a:t>
            </a:fld>
            <a:endParaRPr lang="en-GB"/>
          </a:p>
        </p:txBody>
      </p:sp>
    </p:spTree>
    <p:extLst>
      <p:ext uri="{BB962C8B-B14F-4D97-AF65-F5344CB8AC3E}">
        <p14:creationId xmlns:p14="http://schemas.microsoft.com/office/powerpoint/2010/main" val="237040574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D1F7D77-CCF4-4EB5-9AA0-672E81A81523}" type="datetimeFigureOut">
              <a:rPr lang="en-GB" smtClean="0"/>
              <a:t>21/11/18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A1AFDE8-EA38-43D3-A877-9E8CFDC0B69A}" type="slidenum">
              <a:rPr lang="en-GB" smtClean="0"/>
              <a:t>‹#›</a:t>
            </a:fld>
            <a:endParaRPr lang="en-GB"/>
          </a:p>
        </p:txBody>
      </p:sp>
    </p:spTree>
    <p:extLst>
      <p:ext uri="{BB962C8B-B14F-4D97-AF65-F5344CB8AC3E}">
        <p14:creationId xmlns:p14="http://schemas.microsoft.com/office/powerpoint/2010/main" val="369915337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D1F7D77-CCF4-4EB5-9AA0-672E81A81523}" type="datetimeFigureOut">
              <a:rPr lang="en-GB" smtClean="0"/>
              <a:t>21/11/18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A1AFDE8-EA38-43D3-A877-9E8CFDC0B69A}" type="slidenum">
              <a:rPr lang="en-GB" smtClean="0"/>
              <a:t>‹#›</a:t>
            </a:fld>
            <a:endParaRPr lang="en-GB"/>
          </a:p>
        </p:txBody>
      </p:sp>
    </p:spTree>
    <p:extLst>
      <p:ext uri="{BB962C8B-B14F-4D97-AF65-F5344CB8AC3E}">
        <p14:creationId xmlns:p14="http://schemas.microsoft.com/office/powerpoint/2010/main" val="75522502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F7D77-CCF4-4EB5-9AA0-672E81A81523}" type="datetimeFigureOut">
              <a:rPr lang="en-GB" smtClean="0"/>
              <a:t>21/11/18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A1AFDE8-EA38-43D3-A877-9E8CFDC0B69A}" type="slidenum">
              <a:rPr lang="en-GB" smtClean="0"/>
              <a:t>‹#›</a:t>
            </a:fld>
            <a:endParaRPr lang="en-GB"/>
          </a:p>
        </p:txBody>
      </p:sp>
    </p:spTree>
    <p:extLst>
      <p:ext uri="{BB962C8B-B14F-4D97-AF65-F5344CB8AC3E}">
        <p14:creationId xmlns:p14="http://schemas.microsoft.com/office/powerpoint/2010/main" val="218832178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1F7D77-CCF4-4EB5-9AA0-672E81A81523}" type="datetimeFigureOut">
              <a:rPr lang="en-GB" smtClean="0"/>
              <a:t>21/11/18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1AFDE8-EA38-43D3-A877-9E8CFDC0B69A}" type="slidenum">
              <a:rPr lang="en-GB" smtClean="0"/>
              <a:t>‹#›</a:t>
            </a:fld>
            <a:endParaRPr lang="en-GB"/>
          </a:p>
        </p:txBody>
      </p:sp>
    </p:spTree>
    <p:extLst>
      <p:ext uri="{BB962C8B-B14F-4D97-AF65-F5344CB8AC3E}">
        <p14:creationId xmlns:p14="http://schemas.microsoft.com/office/powerpoint/2010/main" val="160679074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1F7D77-CCF4-4EB5-9AA0-672E81A81523}" type="datetimeFigureOut">
              <a:rPr lang="en-GB" smtClean="0"/>
              <a:t>21/11/18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A1AFDE8-EA38-43D3-A877-9E8CFDC0B69A}" type="slidenum">
              <a:rPr lang="en-GB" smtClean="0"/>
              <a:t>‹#›</a:t>
            </a:fld>
            <a:endParaRPr lang="en-GB"/>
          </a:p>
        </p:txBody>
      </p:sp>
    </p:spTree>
    <p:extLst>
      <p:ext uri="{BB962C8B-B14F-4D97-AF65-F5344CB8AC3E}">
        <p14:creationId xmlns:p14="http://schemas.microsoft.com/office/powerpoint/2010/main" val="133953578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D1F7D77-CCF4-4EB5-9AA0-672E81A81523}" type="datetimeFigureOut">
              <a:rPr lang="en-GB" smtClean="0"/>
              <a:t>21/11/18</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A1AFDE8-EA38-43D3-A877-9E8CFDC0B69A}" type="slidenum">
              <a:rPr lang="en-GB" smtClean="0"/>
              <a:t>‹#›</a:t>
            </a:fld>
            <a:endParaRPr lang="en-GB"/>
          </a:p>
        </p:txBody>
      </p:sp>
    </p:spTree>
    <p:extLst>
      <p:ext uri="{BB962C8B-B14F-4D97-AF65-F5344CB8AC3E}">
        <p14:creationId xmlns:p14="http://schemas.microsoft.com/office/powerpoint/2010/main" val="246166714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image" Target="../media/image3.png"/><Relationship Id="rId1" Type="http://schemas.microsoft.com/office/2007/relationships/media" Target="../media/media1.mp3"/><Relationship Id="rId2"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microsoft.com/office/2007/relationships/hdphoto" Target="../media/hdphoto1.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microsoft.com/office/2007/relationships/hdphoto" Target="../media/hdphoto1.wd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13.svg"/></Relationships>
</file>

<file path=ppt/slides/_rels/slide19.xml.rels><?xml version="1.0" encoding="UTF-8" standalone="yes"?>
<Relationships xmlns="http://schemas.openxmlformats.org/package/2006/relationships"><Relationship Id="rId3" Type="http://schemas.openxmlformats.org/officeDocument/2006/relationships/hyperlink" Target="https://www.purple-planet.com/creepy" TargetMode="External"/><Relationship Id="rId4" Type="http://schemas.openxmlformats.org/officeDocument/2006/relationships/hyperlink" Target="https://crossref-it.info/articles/91/gothic-and-the-medieval-revival%3E" TargetMode="External"/><Relationship Id="rId5" Type="http://schemas.openxmlformats.org/officeDocument/2006/relationships/hyperlink" Target="https://public.oed.com/blog/nineteenth-century-english-an-overview/" TargetMode="External"/><Relationship Id="rId1" Type="http://schemas.openxmlformats.org/officeDocument/2006/relationships/slideLayout" Target="../slideLayouts/slideLayout2.xml"/><Relationship Id="rId2" Type="http://schemas.openxmlformats.org/officeDocument/2006/relationships/hyperlink" Target="https://www.britannica.com/topic/English-language/Varieties-of-English" TargetMode="External"/></Relationships>
</file>

<file path=ppt/slides/_rels/slide2.xml.rels><?xml version="1.0" encoding="UTF-8" standalone="yes"?>
<Relationships xmlns="http://schemas.openxmlformats.org/package/2006/relationships"><Relationship Id="rId3" Type="http://schemas.openxmlformats.org/officeDocument/2006/relationships/slide" Target="slide7.xml"/><Relationship Id="rId4" Type="http://schemas.openxmlformats.org/officeDocument/2006/relationships/slide" Target="slide8.xml"/><Relationship Id="rId5" Type="http://schemas.openxmlformats.org/officeDocument/2006/relationships/slide" Target="slide15.xml"/><Relationship Id="rId1" Type="http://schemas.openxmlformats.org/officeDocument/2006/relationships/slideLayout" Target="../slideLayouts/slideLayout2.xml"/><Relationship Id="rId2" Type="http://schemas.openxmlformats.org/officeDocument/2006/relationships/slide" Target="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giphy.com/search/royalty-free-romantic-era"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 Id="rId3" Type="http://schemas.openxmlformats.org/officeDocument/2006/relationships/image" Target="../media/image6.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849231-6959-4771-8C46-01E61068F6D5}"/>
              </a:ext>
            </a:extLst>
          </p:cNvPr>
          <p:cNvSpPr>
            <a:spLocks noGrp="1"/>
          </p:cNvSpPr>
          <p:nvPr>
            <p:ph type="ctrTitle"/>
          </p:nvPr>
        </p:nvSpPr>
        <p:spPr/>
        <p:txBody>
          <a:bodyPr/>
          <a:lstStyle/>
          <a:p>
            <a:r>
              <a:rPr lang="en-GB" dirty="0"/>
              <a:t>19</a:t>
            </a:r>
            <a:r>
              <a:rPr lang="en-GB" baseline="30000" dirty="0"/>
              <a:t>TH</a:t>
            </a:r>
            <a:r>
              <a:rPr lang="en-GB" dirty="0"/>
              <a:t> Century Gothic era</a:t>
            </a:r>
          </a:p>
        </p:txBody>
      </p:sp>
      <p:sp>
        <p:nvSpPr>
          <p:cNvPr id="3" name="Subtitle 2">
            <a:extLst>
              <a:ext uri="{FF2B5EF4-FFF2-40B4-BE49-F238E27FC236}">
                <a16:creationId xmlns:a16="http://schemas.microsoft.com/office/drawing/2014/main" xmlns="" id="{A018CFDC-7121-4FAC-9024-6E616AB494AD}"/>
              </a:ext>
            </a:extLst>
          </p:cNvPr>
          <p:cNvSpPr>
            <a:spLocks noGrp="1"/>
          </p:cNvSpPr>
          <p:nvPr>
            <p:ph type="subTitle" idx="1"/>
          </p:nvPr>
        </p:nvSpPr>
        <p:spPr/>
        <p:txBody>
          <a:bodyPr/>
          <a:lstStyle/>
          <a:p>
            <a:r>
              <a:rPr lang="en-GB" dirty="0"/>
              <a:t>By Victoria, Lance, Sabah, Diya</a:t>
            </a:r>
          </a:p>
        </p:txBody>
      </p:sp>
      <p:pic>
        <p:nvPicPr>
          <p:cNvPr id="4" name="Purple Planet Music - Creepy - Gothic Horro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2155" y="155221"/>
            <a:ext cx="491067" cy="491067"/>
          </a:xfrm>
          <a:prstGeom prst="rect">
            <a:avLst/>
          </a:prstGeom>
        </p:spPr>
      </p:pic>
    </p:spTree>
    <p:extLst>
      <p:ext uri="{BB962C8B-B14F-4D97-AF65-F5344CB8AC3E}">
        <p14:creationId xmlns:p14="http://schemas.microsoft.com/office/powerpoint/2010/main" val="1171272976"/>
      </p:ext>
    </p:extLst>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xmlns:p14="http://schemas.microsoft.com/office/powerpoint/2010/main" spd="med" advClick="0" advTm="2000">
        <p:fade/>
      </p:transition>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766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6DF47D-8F88-8D47-A43D-CD0B7142CB09}"/>
              </a:ext>
            </a:extLst>
          </p:cNvPr>
          <p:cNvSpPr>
            <a:spLocks noGrp="1"/>
          </p:cNvSpPr>
          <p:nvPr>
            <p:ph type="title"/>
          </p:nvPr>
        </p:nvSpPr>
        <p:spPr>
          <a:xfrm>
            <a:off x="2895600" y="699060"/>
            <a:ext cx="8610600" cy="1293028"/>
          </a:xfrm>
        </p:spPr>
        <p:txBody>
          <a:bodyPr/>
          <a:lstStyle/>
          <a:p>
            <a:r>
              <a:rPr lang="en-US" dirty="0"/>
              <a:t>American English</a:t>
            </a:r>
          </a:p>
        </p:txBody>
      </p:sp>
      <p:cxnSp>
        <p:nvCxnSpPr>
          <p:cNvPr id="5" name="Straight Arrow Connector 4">
            <a:extLst>
              <a:ext uri="{FF2B5EF4-FFF2-40B4-BE49-F238E27FC236}">
                <a16:creationId xmlns:a16="http://schemas.microsoft.com/office/drawing/2014/main" xmlns="" id="{7AD79309-6CDB-0448-BDCF-612900D4986C}"/>
              </a:ext>
            </a:extLst>
          </p:cNvPr>
          <p:cNvCxnSpPr/>
          <p:nvPr/>
        </p:nvCxnSpPr>
        <p:spPr>
          <a:xfrm>
            <a:off x="500743" y="3810000"/>
            <a:ext cx="110054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xmlns="" id="{FD443B67-6F4E-AB44-A5B9-60200595410B}"/>
              </a:ext>
            </a:extLst>
          </p:cNvPr>
          <p:cNvCxnSpPr/>
          <p:nvPr/>
        </p:nvCxnSpPr>
        <p:spPr>
          <a:xfrm>
            <a:off x="500743" y="3810000"/>
            <a:ext cx="0" cy="28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DFA781EF-61C9-3545-9CC9-F16588D7A8B0}"/>
              </a:ext>
            </a:extLst>
          </p:cNvPr>
          <p:cNvSpPr txBox="1"/>
          <p:nvPr/>
        </p:nvSpPr>
        <p:spPr>
          <a:xfrm>
            <a:off x="217714" y="4114802"/>
            <a:ext cx="1719944" cy="1754326"/>
          </a:xfrm>
          <a:prstGeom prst="rect">
            <a:avLst/>
          </a:prstGeom>
          <a:noFill/>
        </p:spPr>
        <p:txBody>
          <a:bodyPr wrap="square" rtlCol="0">
            <a:spAutoFit/>
          </a:bodyPr>
          <a:lstStyle/>
          <a:p>
            <a:r>
              <a:rPr lang="en-US" dirty="0"/>
              <a:t>1607</a:t>
            </a:r>
          </a:p>
          <a:p>
            <a:r>
              <a:rPr lang="en-US" dirty="0"/>
              <a:t>First expedition arrived at Chesapeake Bay</a:t>
            </a:r>
          </a:p>
        </p:txBody>
      </p:sp>
      <p:cxnSp>
        <p:nvCxnSpPr>
          <p:cNvPr id="10" name="Straight Arrow Connector 9">
            <a:extLst>
              <a:ext uri="{FF2B5EF4-FFF2-40B4-BE49-F238E27FC236}">
                <a16:creationId xmlns:a16="http://schemas.microsoft.com/office/drawing/2014/main" xmlns="" id="{A94360E8-3D8B-D649-8B2F-4A4F553EE126}"/>
              </a:ext>
            </a:extLst>
          </p:cNvPr>
          <p:cNvCxnSpPr/>
          <p:nvPr/>
        </p:nvCxnSpPr>
        <p:spPr>
          <a:xfrm flipV="1">
            <a:off x="2307771" y="3429000"/>
            <a:ext cx="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F38EAEC3-6432-AD4F-9280-0E97D27ABDD7}"/>
              </a:ext>
            </a:extLst>
          </p:cNvPr>
          <p:cNvSpPr txBox="1"/>
          <p:nvPr/>
        </p:nvSpPr>
        <p:spPr>
          <a:xfrm>
            <a:off x="1676400" y="369204"/>
            <a:ext cx="2046514" cy="3139321"/>
          </a:xfrm>
          <a:prstGeom prst="rect">
            <a:avLst/>
          </a:prstGeom>
          <a:noFill/>
        </p:spPr>
        <p:txBody>
          <a:bodyPr wrap="square" rtlCol="0">
            <a:spAutoFit/>
          </a:bodyPr>
          <a:lstStyle/>
          <a:p>
            <a:r>
              <a:rPr lang="en-US" dirty="0"/>
              <a:t>1620</a:t>
            </a:r>
          </a:p>
          <a:p>
            <a:r>
              <a:rPr lang="en-US" dirty="0"/>
              <a:t>First group of puritans arrived. They arrived mainly from East Anglia so accents were different. They did not pronounce the </a:t>
            </a:r>
            <a:r>
              <a:rPr lang="en-US" i="1" dirty="0"/>
              <a:t>r </a:t>
            </a:r>
            <a:r>
              <a:rPr lang="en-US" dirty="0"/>
              <a:t>after vowels</a:t>
            </a:r>
          </a:p>
        </p:txBody>
      </p:sp>
      <p:sp>
        <p:nvSpPr>
          <p:cNvPr id="12" name="TextBox 11">
            <a:extLst>
              <a:ext uri="{FF2B5EF4-FFF2-40B4-BE49-F238E27FC236}">
                <a16:creationId xmlns:a16="http://schemas.microsoft.com/office/drawing/2014/main" xmlns="" id="{962AD992-8067-DF47-9953-9EA14E57525F}"/>
              </a:ext>
            </a:extLst>
          </p:cNvPr>
          <p:cNvSpPr txBox="1"/>
          <p:nvPr/>
        </p:nvSpPr>
        <p:spPr>
          <a:xfrm>
            <a:off x="4158344" y="4114801"/>
            <a:ext cx="1828800" cy="1477328"/>
          </a:xfrm>
          <a:prstGeom prst="rect">
            <a:avLst/>
          </a:prstGeom>
          <a:noFill/>
        </p:spPr>
        <p:txBody>
          <a:bodyPr wrap="square" rtlCol="0">
            <a:spAutoFit/>
          </a:bodyPr>
          <a:lstStyle/>
          <a:p>
            <a:r>
              <a:rPr lang="en-US" dirty="0"/>
              <a:t>1640</a:t>
            </a:r>
          </a:p>
          <a:p>
            <a:r>
              <a:rPr lang="en-US" dirty="0"/>
              <a:t>25,000 people settled in Plymouth, Massachusetts</a:t>
            </a:r>
          </a:p>
        </p:txBody>
      </p:sp>
      <p:cxnSp>
        <p:nvCxnSpPr>
          <p:cNvPr id="14" name="Straight Arrow Connector 13">
            <a:extLst>
              <a:ext uri="{FF2B5EF4-FFF2-40B4-BE49-F238E27FC236}">
                <a16:creationId xmlns:a16="http://schemas.microsoft.com/office/drawing/2014/main" xmlns="" id="{E3C05C96-7FA5-214E-9D07-CF100AFD5740}"/>
              </a:ext>
            </a:extLst>
          </p:cNvPr>
          <p:cNvCxnSpPr/>
          <p:nvPr/>
        </p:nvCxnSpPr>
        <p:spPr>
          <a:xfrm>
            <a:off x="4680857" y="3810000"/>
            <a:ext cx="0" cy="2830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709BA9C8-FF0F-2945-9035-EFF99DC14ED5}"/>
              </a:ext>
            </a:extLst>
          </p:cNvPr>
          <p:cNvCxnSpPr/>
          <p:nvPr/>
        </p:nvCxnSpPr>
        <p:spPr>
          <a:xfrm>
            <a:off x="5834743" y="4991965"/>
            <a:ext cx="609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E6C9619B-3021-CE46-8CA5-F5AAA3BA1C39}"/>
              </a:ext>
            </a:extLst>
          </p:cNvPr>
          <p:cNvSpPr txBox="1"/>
          <p:nvPr/>
        </p:nvSpPr>
        <p:spPr>
          <a:xfrm>
            <a:off x="6836229" y="4114801"/>
            <a:ext cx="3091542" cy="2308324"/>
          </a:xfrm>
          <a:prstGeom prst="rect">
            <a:avLst/>
          </a:prstGeom>
          <a:noFill/>
        </p:spPr>
        <p:txBody>
          <a:bodyPr wrap="square" rtlCol="0">
            <a:spAutoFit/>
          </a:bodyPr>
          <a:lstStyle/>
          <a:p>
            <a:r>
              <a:rPr lang="en-US" dirty="0"/>
              <a:t>Southern explorers predominantly came from the West Country so the accent was brought with them. They pronounced the </a:t>
            </a:r>
            <a:r>
              <a:rPr lang="en-US" i="1" dirty="0"/>
              <a:t>r </a:t>
            </a:r>
            <a:r>
              <a:rPr lang="en-US" dirty="0"/>
              <a:t>after the vowels. (Crystal, 2002: 241)</a:t>
            </a:r>
          </a:p>
        </p:txBody>
      </p:sp>
      <p:cxnSp>
        <p:nvCxnSpPr>
          <p:cNvPr id="19" name="Straight Arrow Connector 18">
            <a:extLst>
              <a:ext uri="{FF2B5EF4-FFF2-40B4-BE49-F238E27FC236}">
                <a16:creationId xmlns:a16="http://schemas.microsoft.com/office/drawing/2014/main" xmlns="" id="{F456894A-B15C-B34F-A730-2D88968E96EE}"/>
              </a:ext>
            </a:extLst>
          </p:cNvPr>
          <p:cNvCxnSpPr/>
          <p:nvPr/>
        </p:nvCxnSpPr>
        <p:spPr>
          <a:xfrm flipV="1">
            <a:off x="10951029" y="3429000"/>
            <a:ext cx="0" cy="3810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xmlns="" id="{D40E6093-65D9-594A-A3BE-01285FD83A34}"/>
              </a:ext>
            </a:extLst>
          </p:cNvPr>
          <p:cNvSpPr txBox="1"/>
          <p:nvPr/>
        </p:nvSpPr>
        <p:spPr>
          <a:xfrm>
            <a:off x="8839215" y="1754974"/>
            <a:ext cx="3200386" cy="2031325"/>
          </a:xfrm>
          <a:prstGeom prst="rect">
            <a:avLst/>
          </a:prstGeom>
          <a:noFill/>
        </p:spPr>
        <p:txBody>
          <a:bodyPr wrap="square" rtlCol="0">
            <a:spAutoFit/>
          </a:bodyPr>
          <a:lstStyle/>
          <a:p>
            <a:r>
              <a:rPr lang="en-US" dirty="0"/>
              <a:t>1790 – first census. Population was at four million. The accent that emerged is now commonly used with present day American-English</a:t>
            </a:r>
          </a:p>
        </p:txBody>
      </p:sp>
    </p:spTree>
    <p:extLst>
      <p:ext uri="{BB962C8B-B14F-4D97-AF65-F5344CB8AC3E}">
        <p14:creationId xmlns:p14="http://schemas.microsoft.com/office/powerpoint/2010/main" val="531597206"/>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par>
                                <p:cTn id="12" presetID="9"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dissolve">
                                      <p:cBhvr>
                                        <p:cTn id="14" dur="500"/>
                                        <p:tgtEl>
                                          <p:spTgt spid="10"/>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par>
                                <p:cTn id="19" presetID="9"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dissolve">
                                      <p:cBhvr>
                                        <p:cTn id="21" dur="500"/>
                                        <p:tgtEl>
                                          <p:spTgt spid="14"/>
                                        </p:tgtEl>
                                      </p:cBhvr>
                                    </p:animEffect>
                                  </p:childTnLst>
                                </p:cTn>
                              </p:par>
                            </p:childTnLst>
                          </p:cTn>
                        </p:par>
                        <p:par>
                          <p:cTn id="22" fill="hold">
                            <p:stCondLst>
                              <p:cond delay="1500"/>
                            </p:stCondLst>
                            <p:childTnLst>
                              <p:par>
                                <p:cTn id="23" presetID="9"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par>
                          <p:cTn id="30" fill="hold">
                            <p:stCondLst>
                              <p:cond delay="2500"/>
                            </p:stCondLst>
                            <p:childTnLst>
                              <p:par>
                                <p:cTn id="31" presetID="9"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dissolv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7"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19F972-7ED8-744F-B083-3BFA3CF554E8}"/>
              </a:ext>
            </a:extLst>
          </p:cNvPr>
          <p:cNvSpPr>
            <a:spLocks noGrp="1"/>
          </p:cNvSpPr>
          <p:nvPr>
            <p:ph type="title"/>
          </p:nvPr>
        </p:nvSpPr>
        <p:spPr/>
        <p:txBody>
          <a:bodyPr/>
          <a:lstStyle/>
          <a:p>
            <a:r>
              <a:rPr lang="en-US" dirty="0"/>
              <a:t>American English</a:t>
            </a:r>
          </a:p>
        </p:txBody>
      </p:sp>
      <p:sp>
        <p:nvSpPr>
          <p:cNvPr id="3" name="Content Placeholder 2">
            <a:extLst>
              <a:ext uri="{FF2B5EF4-FFF2-40B4-BE49-F238E27FC236}">
                <a16:creationId xmlns:a16="http://schemas.microsoft.com/office/drawing/2014/main" xmlns="" id="{ACDDBF56-E0AA-1F48-A0E8-32381935E31B}"/>
              </a:ext>
            </a:extLst>
          </p:cNvPr>
          <p:cNvSpPr>
            <a:spLocks noGrp="1"/>
          </p:cNvSpPr>
          <p:nvPr>
            <p:ph idx="1"/>
          </p:nvPr>
        </p:nvSpPr>
        <p:spPr/>
        <p:txBody>
          <a:bodyPr/>
          <a:lstStyle/>
          <a:p>
            <a:r>
              <a:rPr lang="en-US" dirty="0"/>
              <a:t>The main population movements preserved the three major dialect areas of the east coast:</a:t>
            </a:r>
          </a:p>
          <a:p>
            <a:r>
              <a:rPr lang="en-US" dirty="0"/>
              <a:t>New England people moved West</a:t>
            </a:r>
          </a:p>
          <a:p>
            <a:r>
              <a:rPr lang="en-US" dirty="0"/>
              <a:t>Southerners moved along the Gulf Coast and into Texas</a:t>
            </a:r>
          </a:p>
          <a:p>
            <a:r>
              <a:rPr lang="en-US" dirty="0" err="1"/>
              <a:t>Midlanders</a:t>
            </a:r>
            <a:r>
              <a:rPr lang="en-US" dirty="0"/>
              <a:t> spread throughout the vast mid-eastern area, across Mississippi into California</a:t>
            </a:r>
          </a:p>
          <a:p>
            <a:r>
              <a:rPr lang="en-US" dirty="0"/>
              <a:t>(Crystal, 2002)</a:t>
            </a:r>
          </a:p>
        </p:txBody>
      </p:sp>
    </p:spTree>
    <p:extLst>
      <p:ext uri="{BB962C8B-B14F-4D97-AF65-F5344CB8AC3E}">
        <p14:creationId xmlns:p14="http://schemas.microsoft.com/office/powerpoint/2010/main" val="943325249"/>
      </p:ext>
    </p:extLst>
  </p:cSld>
  <p:clrMapOvr>
    <a:masterClrMapping/>
  </p:clrMapOvr>
  <mc:AlternateContent xmlns:mc="http://schemas.openxmlformats.org/markup-compatibility/2006" xmlns:p14="http://schemas.microsoft.com/office/powerpoint/2010/main">
    <mc:Choice Requires="p14">
      <p:transition spd="med" p14:dur="700" advClick="0" advTm="8000">
        <p:fade/>
      </p:transition>
    </mc:Choice>
    <mc:Fallback xmlns="">
      <p:transition xmlns:p14="http://schemas.microsoft.com/office/powerpoint/2010/main" spd="med" advClick="0" advTm="8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iterate type="lt">
                                    <p:tmPct val="0"/>
                                  </p:iterate>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par>
                          <p:cTn id="12" fill="hold">
                            <p:stCondLst>
                              <p:cond delay="1000"/>
                            </p:stCondLst>
                            <p:childTnLst>
                              <p:par>
                                <p:cTn id="13" presetID="9" presetClass="entr" presetSubtype="0" fill="hold" nodeType="afterEffect">
                                  <p:stCondLst>
                                    <p:cond delay="0"/>
                                  </p:stCondLst>
                                  <p:iterate type="lt">
                                    <p:tmPct val="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dissolve">
                                      <p:cBhvr>
                                        <p:cTn id="19" dur="500"/>
                                        <p:tgtEl>
                                          <p:spTgt spid="3">
                                            <p:txEl>
                                              <p:pRg st="3" end="3"/>
                                            </p:txEl>
                                          </p:spTgt>
                                        </p:tgtEl>
                                      </p:cBhvr>
                                    </p:animEffect>
                                  </p:childTnLst>
                                </p:cTn>
                              </p:par>
                            </p:childTnLst>
                          </p:cTn>
                        </p:par>
                        <p:par>
                          <p:cTn id="20" fill="hold">
                            <p:stCondLst>
                              <p:cond delay="2000"/>
                            </p:stCondLst>
                            <p:childTnLst>
                              <p:par>
                                <p:cTn id="21" presetID="1"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BB2A0D-CCD2-8B4A-8868-16E0FB026F13}"/>
              </a:ext>
            </a:extLst>
          </p:cNvPr>
          <p:cNvSpPr>
            <a:spLocks noGrp="1"/>
          </p:cNvSpPr>
          <p:nvPr>
            <p:ph type="title"/>
          </p:nvPr>
        </p:nvSpPr>
        <p:spPr/>
        <p:txBody>
          <a:bodyPr/>
          <a:lstStyle/>
          <a:p>
            <a:r>
              <a:rPr lang="en-GB"/>
              <a:t>American English</a:t>
            </a:r>
          </a:p>
        </p:txBody>
      </p:sp>
      <p:sp>
        <p:nvSpPr>
          <p:cNvPr id="33" name="Text Placeholder 32">
            <a:extLst>
              <a:ext uri="{FF2B5EF4-FFF2-40B4-BE49-F238E27FC236}">
                <a16:creationId xmlns:a16="http://schemas.microsoft.com/office/drawing/2014/main" xmlns="" id="{A36FA7F5-E0E8-BB40-B35F-114685FA8018}"/>
              </a:ext>
            </a:extLst>
          </p:cNvPr>
          <p:cNvSpPr>
            <a:spLocks noGrp="1"/>
          </p:cNvSpPr>
          <p:nvPr>
            <p:ph type="body" idx="1"/>
          </p:nvPr>
        </p:nvSpPr>
        <p:spPr>
          <a:xfrm>
            <a:off x="914409" y="1922550"/>
            <a:ext cx="5079991" cy="823912"/>
          </a:xfrm>
        </p:spPr>
        <p:txBody>
          <a:bodyPr anchor="t"/>
          <a:lstStyle/>
          <a:p>
            <a:r>
              <a:rPr lang="en-GB" dirty="0"/>
              <a:t>Pronunciation	</a:t>
            </a:r>
          </a:p>
        </p:txBody>
      </p:sp>
      <p:sp>
        <p:nvSpPr>
          <p:cNvPr id="34" name="Content Placeholder 33">
            <a:extLst>
              <a:ext uri="{FF2B5EF4-FFF2-40B4-BE49-F238E27FC236}">
                <a16:creationId xmlns:a16="http://schemas.microsoft.com/office/drawing/2014/main" xmlns="" id="{384F6F8A-E12F-0144-A638-1CB2D1C104ED}"/>
              </a:ext>
            </a:extLst>
          </p:cNvPr>
          <p:cNvSpPr>
            <a:spLocks noGrp="1"/>
          </p:cNvSpPr>
          <p:nvPr>
            <p:ph sz="half" idx="2"/>
          </p:nvPr>
        </p:nvSpPr>
        <p:spPr>
          <a:xfrm>
            <a:off x="673890" y="2514906"/>
            <a:ext cx="5311775" cy="1025677"/>
          </a:xfrm>
        </p:spPr>
        <p:txBody>
          <a:bodyPr/>
          <a:lstStyle/>
          <a:p>
            <a:r>
              <a:rPr lang="en-GB" dirty="0"/>
              <a:t>American speakers stress certain words differently to British English speakers. </a:t>
            </a:r>
          </a:p>
        </p:txBody>
      </p:sp>
      <p:sp>
        <p:nvSpPr>
          <p:cNvPr id="35" name="Text Placeholder 34">
            <a:extLst>
              <a:ext uri="{FF2B5EF4-FFF2-40B4-BE49-F238E27FC236}">
                <a16:creationId xmlns:a16="http://schemas.microsoft.com/office/drawing/2014/main" xmlns="" id="{710AEC98-2DDA-ED4F-AC4D-4F59B6045E52}"/>
              </a:ext>
            </a:extLst>
          </p:cNvPr>
          <p:cNvSpPr>
            <a:spLocks noGrp="1"/>
          </p:cNvSpPr>
          <p:nvPr>
            <p:ph type="body" sz="quarter" idx="3"/>
          </p:nvPr>
        </p:nvSpPr>
        <p:spPr>
          <a:xfrm>
            <a:off x="6400800" y="1857237"/>
            <a:ext cx="5105400" cy="823912"/>
          </a:xfrm>
        </p:spPr>
        <p:txBody>
          <a:bodyPr anchor="t"/>
          <a:lstStyle/>
          <a:p>
            <a:r>
              <a:rPr lang="en-GB" dirty="0"/>
              <a:t>Spelling</a:t>
            </a:r>
          </a:p>
        </p:txBody>
      </p:sp>
      <p:sp>
        <p:nvSpPr>
          <p:cNvPr id="36" name="Content Placeholder 35">
            <a:extLst>
              <a:ext uri="{FF2B5EF4-FFF2-40B4-BE49-F238E27FC236}">
                <a16:creationId xmlns:a16="http://schemas.microsoft.com/office/drawing/2014/main" xmlns="" id="{E119EE23-DF02-6E4B-BCAC-D4F846EBB09B}"/>
              </a:ext>
            </a:extLst>
          </p:cNvPr>
          <p:cNvSpPr>
            <a:spLocks noGrp="1"/>
          </p:cNvSpPr>
          <p:nvPr>
            <p:ph sz="quarter" idx="4"/>
          </p:nvPr>
        </p:nvSpPr>
        <p:spPr>
          <a:xfrm>
            <a:off x="6096000" y="2475952"/>
            <a:ext cx="5334000" cy="775577"/>
          </a:xfrm>
        </p:spPr>
        <p:txBody>
          <a:bodyPr/>
          <a:lstStyle/>
          <a:p>
            <a:r>
              <a:rPr lang="en-GB" dirty="0"/>
              <a:t>American and British spellings are quite different in some aspects:</a:t>
            </a:r>
          </a:p>
        </p:txBody>
      </p:sp>
      <p:sp>
        <p:nvSpPr>
          <p:cNvPr id="37" name="TextBox 36">
            <a:extLst>
              <a:ext uri="{FF2B5EF4-FFF2-40B4-BE49-F238E27FC236}">
                <a16:creationId xmlns:a16="http://schemas.microsoft.com/office/drawing/2014/main" xmlns="" id="{E3D3CF52-6935-B445-86BE-D952935F205C}"/>
              </a:ext>
            </a:extLst>
          </p:cNvPr>
          <p:cNvSpPr txBox="1"/>
          <p:nvPr/>
        </p:nvSpPr>
        <p:spPr>
          <a:xfrm>
            <a:off x="6915159" y="3355917"/>
            <a:ext cx="1208681" cy="369332"/>
          </a:xfrm>
          <a:prstGeom prst="rect">
            <a:avLst/>
          </a:prstGeom>
          <a:solidFill>
            <a:schemeClr val="accent6">
              <a:lumMod val="60000"/>
              <a:lumOff val="40000"/>
            </a:schemeClr>
          </a:solidFill>
        </p:spPr>
        <p:txBody>
          <a:bodyPr wrap="square" rtlCol="0">
            <a:spAutoFit/>
          </a:bodyPr>
          <a:lstStyle/>
          <a:p>
            <a:r>
              <a:rPr lang="en-GB" dirty="0"/>
              <a:t>Colour</a:t>
            </a:r>
          </a:p>
        </p:txBody>
      </p:sp>
      <p:sp>
        <p:nvSpPr>
          <p:cNvPr id="38" name="TextBox 37">
            <a:extLst>
              <a:ext uri="{FF2B5EF4-FFF2-40B4-BE49-F238E27FC236}">
                <a16:creationId xmlns:a16="http://schemas.microsoft.com/office/drawing/2014/main" xmlns="" id="{33D5C750-229C-0542-8264-7D464EFDD47D}"/>
              </a:ext>
            </a:extLst>
          </p:cNvPr>
          <p:cNvSpPr txBox="1"/>
          <p:nvPr/>
        </p:nvSpPr>
        <p:spPr>
          <a:xfrm>
            <a:off x="8537009" y="3355917"/>
            <a:ext cx="1328048" cy="369332"/>
          </a:xfrm>
          <a:prstGeom prst="rect">
            <a:avLst/>
          </a:prstGeom>
          <a:solidFill>
            <a:schemeClr val="accent5">
              <a:lumMod val="75000"/>
            </a:schemeClr>
          </a:solidFill>
        </p:spPr>
        <p:txBody>
          <a:bodyPr wrap="square" rtlCol="0">
            <a:spAutoFit/>
          </a:bodyPr>
          <a:lstStyle/>
          <a:p>
            <a:r>
              <a:rPr lang="en-GB" dirty="0" err="1"/>
              <a:t>Color</a:t>
            </a:r>
            <a:endParaRPr lang="en-GB" dirty="0"/>
          </a:p>
        </p:txBody>
      </p:sp>
      <p:sp>
        <p:nvSpPr>
          <p:cNvPr id="39" name="TextBox 38">
            <a:extLst>
              <a:ext uri="{FF2B5EF4-FFF2-40B4-BE49-F238E27FC236}">
                <a16:creationId xmlns:a16="http://schemas.microsoft.com/office/drawing/2014/main" xmlns="" id="{7421E4BA-2BD9-974A-8EEF-6A9F5C8B59DC}"/>
              </a:ext>
            </a:extLst>
          </p:cNvPr>
          <p:cNvSpPr txBox="1"/>
          <p:nvPr/>
        </p:nvSpPr>
        <p:spPr>
          <a:xfrm>
            <a:off x="6915159" y="3795031"/>
            <a:ext cx="1208681" cy="369332"/>
          </a:xfrm>
          <a:prstGeom prst="rect">
            <a:avLst/>
          </a:prstGeom>
          <a:solidFill>
            <a:schemeClr val="accent6">
              <a:lumMod val="60000"/>
              <a:lumOff val="40000"/>
            </a:schemeClr>
          </a:solidFill>
        </p:spPr>
        <p:txBody>
          <a:bodyPr wrap="square" rtlCol="0">
            <a:spAutoFit/>
          </a:bodyPr>
          <a:lstStyle/>
          <a:p>
            <a:r>
              <a:rPr lang="en-GB" dirty="0"/>
              <a:t>Honour</a:t>
            </a:r>
          </a:p>
        </p:txBody>
      </p:sp>
      <p:sp>
        <p:nvSpPr>
          <p:cNvPr id="40" name="TextBox 39">
            <a:extLst>
              <a:ext uri="{FF2B5EF4-FFF2-40B4-BE49-F238E27FC236}">
                <a16:creationId xmlns:a16="http://schemas.microsoft.com/office/drawing/2014/main" xmlns="" id="{3CBCEEC5-5112-224A-B3F7-DAC336D9161A}"/>
              </a:ext>
            </a:extLst>
          </p:cNvPr>
          <p:cNvSpPr txBox="1"/>
          <p:nvPr/>
        </p:nvSpPr>
        <p:spPr>
          <a:xfrm>
            <a:off x="6915158" y="4234145"/>
            <a:ext cx="1208681" cy="369332"/>
          </a:xfrm>
          <a:prstGeom prst="rect">
            <a:avLst/>
          </a:prstGeom>
          <a:solidFill>
            <a:schemeClr val="accent6">
              <a:lumMod val="60000"/>
              <a:lumOff val="40000"/>
            </a:schemeClr>
          </a:solidFill>
        </p:spPr>
        <p:txBody>
          <a:bodyPr wrap="square" rtlCol="0">
            <a:spAutoFit/>
          </a:bodyPr>
          <a:lstStyle/>
          <a:p>
            <a:r>
              <a:rPr lang="en-GB" dirty="0"/>
              <a:t>Labour</a:t>
            </a:r>
          </a:p>
        </p:txBody>
      </p:sp>
      <p:sp>
        <p:nvSpPr>
          <p:cNvPr id="41" name="TextBox 40">
            <a:extLst>
              <a:ext uri="{FF2B5EF4-FFF2-40B4-BE49-F238E27FC236}">
                <a16:creationId xmlns:a16="http://schemas.microsoft.com/office/drawing/2014/main" xmlns="" id="{AE1B0BE0-54EF-A54C-B93A-E87AB6BD520F}"/>
              </a:ext>
            </a:extLst>
          </p:cNvPr>
          <p:cNvSpPr txBox="1"/>
          <p:nvPr/>
        </p:nvSpPr>
        <p:spPr>
          <a:xfrm>
            <a:off x="8537009" y="3795031"/>
            <a:ext cx="1328048" cy="369332"/>
          </a:xfrm>
          <a:prstGeom prst="rect">
            <a:avLst/>
          </a:prstGeom>
          <a:solidFill>
            <a:schemeClr val="accent5">
              <a:lumMod val="75000"/>
            </a:schemeClr>
          </a:solidFill>
        </p:spPr>
        <p:txBody>
          <a:bodyPr wrap="square" rtlCol="0">
            <a:spAutoFit/>
          </a:bodyPr>
          <a:lstStyle/>
          <a:p>
            <a:r>
              <a:rPr lang="en-GB" dirty="0" err="1"/>
              <a:t>Honor</a:t>
            </a:r>
            <a:endParaRPr lang="en-GB" dirty="0"/>
          </a:p>
        </p:txBody>
      </p:sp>
      <p:sp>
        <p:nvSpPr>
          <p:cNvPr id="42" name="TextBox 41">
            <a:extLst>
              <a:ext uri="{FF2B5EF4-FFF2-40B4-BE49-F238E27FC236}">
                <a16:creationId xmlns:a16="http://schemas.microsoft.com/office/drawing/2014/main" xmlns="" id="{82955674-C774-3042-BEDB-7A0D5381AF89}"/>
              </a:ext>
            </a:extLst>
          </p:cNvPr>
          <p:cNvSpPr txBox="1"/>
          <p:nvPr/>
        </p:nvSpPr>
        <p:spPr>
          <a:xfrm>
            <a:off x="8537009" y="4234145"/>
            <a:ext cx="1328048" cy="369332"/>
          </a:xfrm>
          <a:prstGeom prst="rect">
            <a:avLst/>
          </a:prstGeom>
          <a:solidFill>
            <a:schemeClr val="accent5">
              <a:lumMod val="75000"/>
            </a:schemeClr>
          </a:solidFill>
        </p:spPr>
        <p:txBody>
          <a:bodyPr wrap="square" rtlCol="0">
            <a:spAutoFit/>
          </a:bodyPr>
          <a:lstStyle/>
          <a:p>
            <a:r>
              <a:rPr lang="en-GB" dirty="0" err="1"/>
              <a:t>Labor</a:t>
            </a:r>
            <a:endParaRPr lang="en-GB" dirty="0"/>
          </a:p>
        </p:txBody>
      </p:sp>
      <p:sp>
        <p:nvSpPr>
          <p:cNvPr id="43" name="TextBox 42">
            <a:extLst>
              <a:ext uri="{FF2B5EF4-FFF2-40B4-BE49-F238E27FC236}">
                <a16:creationId xmlns:a16="http://schemas.microsoft.com/office/drawing/2014/main" xmlns="" id="{76003CAF-21E2-C546-969C-B1BA6DA9D53D}"/>
              </a:ext>
            </a:extLst>
          </p:cNvPr>
          <p:cNvSpPr txBox="1"/>
          <p:nvPr/>
        </p:nvSpPr>
        <p:spPr>
          <a:xfrm>
            <a:off x="6915158" y="4919378"/>
            <a:ext cx="4514842" cy="923330"/>
          </a:xfrm>
          <a:prstGeom prst="rect">
            <a:avLst/>
          </a:prstGeom>
          <a:no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dirty="0">
                <a:solidFill>
                  <a:schemeClr val="tx1"/>
                </a:solidFill>
              </a:rPr>
              <a:t>The –</a:t>
            </a:r>
            <a:r>
              <a:rPr lang="en-GB" dirty="0" err="1">
                <a:solidFill>
                  <a:schemeClr val="tx1"/>
                </a:solidFill>
              </a:rPr>
              <a:t>ou</a:t>
            </a:r>
            <a:r>
              <a:rPr lang="en-GB" dirty="0">
                <a:solidFill>
                  <a:schemeClr val="tx1"/>
                </a:solidFill>
              </a:rPr>
              <a:t>- is derived from British English and the –o- is derived from American English</a:t>
            </a:r>
          </a:p>
        </p:txBody>
      </p:sp>
      <p:graphicFrame>
        <p:nvGraphicFramePr>
          <p:cNvPr id="45" name="Table 44">
            <a:extLst>
              <a:ext uri="{FF2B5EF4-FFF2-40B4-BE49-F238E27FC236}">
                <a16:creationId xmlns:a16="http://schemas.microsoft.com/office/drawing/2014/main" xmlns="" id="{BA0D303C-AAFA-0045-8CC6-ECAC2AACEF5B}"/>
              </a:ext>
            </a:extLst>
          </p:cNvPr>
          <p:cNvGraphicFramePr>
            <a:graphicFrameLocks noGrp="1"/>
          </p:cNvGraphicFramePr>
          <p:nvPr>
            <p:extLst>
              <p:ext uri="{D42A27DB-BD31-4B8C-83A1-F6EECF244321}">
                <p14:modId xmlns:p14="http://schemas.microsoft.com/office/powerpoint/2010/main" val="4041410343"/>
              </p:ext>
            </p:extLst>
          </p:nvPr>
        </p:nvGraphicFramePr>
        <p:xfrm>
          <a:off x="285750" y="3597819"/>
          <a:ext cx="5708650" cy="741680"/>
        </p:xfrm>
        <a:graphic>
          <a:graphicData uri="http://schemas.openxmlformats.org/drawingml/2006/table">
            <a:tbl>
              <a:tblPr firstRow="1" bandRow="1">
                <a:tableStyleId>{5C22544A-7EE6-4342-B048-85BDC9FD1C3A}</a:tableStyleId>
              </a:tblPr>
              <a:tblGrid>
                <a:gridCol w="1440259">
                  <a:extLst>
                    <a:ext uri="{9D8B030D-6E8A-4147-A177-3AD203B41FA5}">
                      <a16:colId xmlns:a16="http://schemas.microsoft.com/office/drawing/2014/main" xmlns="" val="3333927796"/>
                    </a:ext>
                  </a:extLst>
                </a:gridCol>
                <a:gridCol w="1422797">
                  <a:extLst>
                    <a:ext uri="{9D8B030D-6E8A-4147-A177-3AD203B41FA5}">
                      <a16:colId xmlns:a16="http://schemas.microsoft.com/office/drawing/2014/main" xmlns="" val="3746655629"/>
                    </a:ext>
                  </a:extLst>
                </a:gridCol>
                <a:gridCol w="1422797">
                  <a:extLst>
                    <a:ext uri="{9D8B030D-6E8A-4147-A177-3AD203B41FA5}">
                      <a16:colId xmlns:a16="http://schemas.microsoft.com/office/drawing/2014/main" xmlns="" val="2356678961"/>
                    </a:ext>
                  </a:extLst>
                </a:gridCol>
                <a:gridCol w="1422797">
                  <a:extLst>
                    <a:ext uri="{9D8B030D-6E8A-4147-A177-3AD203B41FA5}">
                      <a16:colId xmlns:a16="http://schemas.microsoft.com/office/drawing/2014/main" xmlns="" val="2057135792"/>
                    </a:ext>
                  </a:extLst>
                </a:gridCol>
              </a:tblGrid>
              <a:tr h="370840">
                <a:tc>
                  <a:txBody>
                    <a:bodyPr/>
                    <a:lstStyle/>
                    <a:p>
                      <a:r>
                        <a:rPr lang="en-GB" b="0" dirty="0"/>
                        <a:t>Ball</a:t>
                      </a:r>
                      <a:r>
                        <a:rPr lang="en-GB" b="1" dirty="0"/>
                        <a:t>et</a:t>
                      </a:r>
                      <a:endParaRPr lang="en-GB" b="0" dirty="0"/>
                    </a:p>
                  </a:txBody>
                  <a:tcPr/>
                </a:tc>
                <a:tc>
                  <a:txBody>
                    <a:bodyPr/>
                    <a:lstStyle/>
                    <a:p>
                      <a:r>
                        <a:rPr lang="en-GB" b="0" dirty="0"/>
                        <a:t>De</a:t>
                      </a:r>
                      <a:r>
                        <a:rPr lang="en-GB" b="1" dirty="0"/>
                        <a:t>bris</a:t>
                      </a:r>
                      <a:endParaRPr lang="en-GB" b="0" dirty="0"/>
                    </a:p>
                  </a:txBody>
                  <a:tcPr/>
                </a:tc>
                <a:tc>
                  <a:txBody>
                    <a:bodyPr/>
                    <a:lstStyle/>
                    <a:p>
                      <a:r>
                        <a:rPr lang="en-GB" b="1" dirty="0"/>
                        <a:t>Add</a:t>
                      </a:r>
                      <a:r>
                        <a:rPr lang="en-GB" b="0" dirty="0"/>
                        <a:t>ress</a:t>
                      </a:r>
                      <a:endParaRPr lang="en-GB" b="1" dirty="0"/>
                    </a:p>
                  </a:txBody>
                  <a:tcPr/>
                </a:tc>
                <a:tc>
                  <a:txBody>
                    <a:bodyPr/>
                    <a:lstStyle/>
                    <a:p>
                      <a:r>
                        <a:rPr lang="en-GB" b="1" dirty="0"/>
                        <a:t>Maga</a:t>
                      </a:r>
                      <a:r>
                        <a:rPr lang="en-GB" b="0" dirty="0"/>
                        <a:t>zine </a:t>
                      </a:r>
                      <a:endParaRPr lang="en-GB" b="1" dirty="0"/>
                    </a:p>
                  </a:txBody>
                  <a:tcPr/>
                </a:tc>
                <a:extLst>
                  <a:ext uri="{0D108BD9-81ED-4DB2-BD59-A6C34878D82A}">
                    <a16:rowId xmlns:a16="http://schemas.microsoft.com/office/drawing/2014/main" xmlns="" val="1676357038"/>
                  </a:ext>
                </a:extLst>
              </a:tr>
              <a:tr h="370840">
                <a:tc>
                  <a:txBody>
                    <a:bodyPr/>
                    <a:lstStyle/>
                    <a:p>
                      <a:r>
                        <a:rPr lang="en-GB" b="1" dirty="0"/>
                        <a:t>Ba</a:t>
                      </a:r>
                      <a:r>
                        <a:rPr lang="en-GB" b="0" dirty="0"/>
                        <a:t>llet</a:t>
                      </a:r>
                      <a:endParaRPr lang="en-GB" b="1" dirty="0"/>
                    </a:p>
                  </a:txBody>
                  <a:tcPr/>
                </a:tc>
                <a:tc>
                  <a:txBody>
                    <a:bodyPr/>
                    <a:lstStyle/>
                    <a:p>
                      <a:r>
                        <a:rPr lang="en-GB" b="1" dirty="0"/>
                        <a:t>De</a:t>
                      </a:r>
                      <a:r>
                        <a:rPr lang="en-GB" b="0" dirty="0"/>
                        <a:t>bris</a:t>
                      </a:r>
                      <a:endParaRPr lang="en-GB" b="1" dirty="0"/>
                    </a:p>
                  </a:txBody>
                  <a:tcPr/>
                </a:tc>
                <a:tc>
                  <a:txBody>
                    <a:bodyPr/>
                    <a:lstStyle/>
                    <a:p>
                      <a:r>
                        <a:rPr lang="en-GB" dirty="0"/>
                        <a:t>Ad</a:t>
                      </a:r>
                      <a:r>
                        <a:rPr lang="en-GB" b="1" dirty="0"/>
                        <a:t>dress</a:t>
                      </a:r>
                      <a:endParaRPr lang="en-GB" dirty="0"/>
                    </a:p>
                  </a:txBody>
                  <a:tcPr/>
                </a:tc>
                <a:tc>
                  <a:txBody>
                    <a:bodyPr/>
                    <a:lstStyle/>
                    <a:p>
                      <a:r>
                        <a:rPr lang="en-GB" dirty="0"/>
                        <a:t>Maga</a:t>
                      </a:r>
                      <a:r>
                        <a:rPr lang="en-GB" b="1" dirty="0"/>
                        <a:t>zine</a:t>
                      </a:r>
                      <a:endParaRPr lang="en-GB" dirty="0"/>
                    </a:p>
                  </a:txBody>
                  <a:tcPr/>
                </a:tc>
                <a:extLst>
                  <a:ext uri="{0D108BD9-81ED-4DB2-BD59-A6C34878D82A}">
                    <a16:rowId xmlns:a16="http://schemas.microsoft.com/office/drawing/2014/main" xmlns="" val="2903182656"/>
                  </a:ext>
                </a:extLst>
              </a:tr>
            </a:tbl>
          </a:graphicData>
        </a:graphic>
      </p:graphicFrame>
      <p:sp>
        <p:nvSpPr>
          <p:cNvPr id="46" name="TextBox 45">
            <a:extLst>
              <a:ext uri="{FF2B5EF4-FFF2-40B4-BE49-F238E27FC236}">
                <a16:creationId xmlns:a16="http://schemas.microsoft.com/office/drawing/2014/main" xmlns="" id="{82F7E0F6-B948-BF44-952F-918DD4F882D4}"/>
              </a:ext>
            </a:extLst>
          </p:cNvPr>
          <p:cNvSpPr txBox="1"/>
          <p:nvPr/>
        </p:nvSpPr>
        <p:spPr>
          <a:xfrm>
            <a:off x="414338" y="4417733"/>
            <a:ext cx="5571327" cy="646331"/>
          </a:xfrm>
          <a:prstGeom prst="rect">
            <a:avLst/>
          </a:prstGeom>
          <a:noFill/>
        </p:spPr>
        <p:txBody>
          <a:bodyPr wrap="square" rtlCol="0">
            <a:spAutoFit/>
          </a:bodyPr>
          <a:lstStyle/>
          <a:p>
            <a:r>
              <a:rPr lang="en-GB" dirty="0"/>
              <a:t>Some words have one main stress in British English but two in American English</a:t>
            </a:r>
          </a:p>
        </p:txBody>
      </p:sp>
      <p:graphicFrame>
        <p:nvGraphicFramePr>
          <p:cNvPr id="47" name="Table 46">
            <a:extLst>
              <a:ext uri="{FF2B5EF4-FFF2-40B4-BE49-F238E27FC236}">
                <a16:creationId xmlns:a16="http://schemas.microsoft.com/office/drawing/2014/main" xmlns="" id="{82607F5C-5758-324F-825E-48AD6519189E}"/>
              </a:ext>
            </a:extLst>
          </p:cNvPr>
          <p:cNvGraphicFramePr>
            <a:graphicFrameLocks noGrp="1"/>
          </p:cNvGraphicFramePr>
          <p:nvPr>
            <p:extLst>
              <p:ext uri="{D42A27DB-BD31-4B8C-83A1-F6EECF244321}">
                <p14:modId xmlns:p14="http://schemas.microsoft.com/office/powerpoint/2010/main" val="2371254768"/>
              </p:ext>
            </p:extLst>
          </p:nvPr>
        </p:nvGraphicFramePr>
        <p:xfrm>
          <a:off x="285750" y="5142298"/>
          <a:ext cx="5708650" cy="741680"/>
        </p:xfrm>
        <a:graphic>
          <a:graphicData uri="http://schemas.openxmlformats.org/drawingml/2006/table">
            <a:tbl>
              <a:tblPr firstRow="1" bandRow="1">
                <a:tableStyleId>{5C22544A-7EE6-4342-B048-85BDC9FD1C3A}</a:tableStyleId>
              </a:tblPr>
              <a:tblGrid>
                <a:gridCol w="1440259">
                  <a:extLst>
                    <a:ext uri="{9D8B030D-6E8A-4147-A177-3AD203B41FA5}">
                      <a16:colId xmlns:a16="http://schemas.microsoft.com/office/drawing/2014/main" xmlns="" val="3333927796"/>
                    </a:ext>
                  </a:extLst>
                </a:gridCol>
                <a:gridCol w="1422797">
                  <a:extLst>
                    <a:ext uri="{9D8B030D-6E8A-4147-A177-3AD203B41FA5}">
                      <a16:colId xmlns:a16="http://schemas.microsoft.com/office/drawing/2014/main" xmlns="" val="3746655629"/>
                    </a:ext>
                  </a:extLst>
                </a:gridCol>
                <a:gridCol w="1422797">
                  <a:extLst>
                    <a:ext uri="{9D8B030D-6E8A-4147-A177-3AD203B41FA5}">
                      <a16:colId xmlns:a16="http://schemas.microsoft.com/office/drawing/2014/main" xmlns="" val="2356678961"/>
                    </a:ext>
                  </a:extLst>
                </a:gridCol>
                <a:gridCol w="1422797">
                  <a:extLst>
                    <a:ext uri="{9D8B030D-6E8A-4147-A177-3AD203B41FA5}">
                      <a16:colId xmlns:a16="http://schemas.microsoft.com/office/drawing/2014/main" xmlns="" val="2057135792"/>
                    </a:ext>
                  </a:extLst>
                </a:gridCol>
              </a:tblGrid>
              <a:tr h="370840">
                <a:tc>
                  <a:txBody>
                    <a:bodyPr/>
                    <a:lstStyle/>
                    <a:p>
                      <a:r>
                        <a:rPr lang="en-GB" b="1" dirty="0"/>
                        <a:t>Au</a:t>
                      </a:r>
                      <a:r>
                        <a:rPr lang="en-GB" b="0" dirty="0"/>
                        <a:t>di</a:t>
                      </a:r>
                      <a:r>
                        <a:rPr lang="en-GB" b="1" dirty="0"/>
                        <a:t>to</a:t>
                      </a:r>
                      <a:r>
                        <a:rPr lang="en-GB" b="0" dirty="0"/>
                        <a:t>ry</a:t>
                      </a:r>
                      <a:endParaRPr lang="en-GB" b="1" dirty="0"/>
                    </a:p>
                  </a:txBody>
                  <a:tcPr/>
                </a:tc>
                <a:tc>
                  <a:txBody>
                    <a:bodyPr/>
                    <a:lstStyle/>
                    <a:p>
                      <a:r>
                        <a:rPr lang="en-GB" b="1" dirty="0"/>
                        <a:t>Se</a:t>
                      </a:r>
                      <a:r>
                        <a:rPr lang="en-GB" b="0" dirty="0"/>
                        <a:t>cre</a:t>
                      </a:r>
                      <a:r>
                        <a:rPr lang="en-GB" b="1" dirty="0"/>
                        <a:t>ta</a:t>
                      </a:r>
                      <a:r>
                        <a:rPr lang="en-GB" b="0" dirty="0"/>
                        <a:t>ry</a:t>
                      </a:r>
                      <a:endParaRPr lang="en-GB" b="1" dirty="0"/>
                    </a:p>
                  </a:txBody>
                  <a:tcPr/>
                </a:tc>
                <a:tc>
                  <a:txBody>
                    <a:bodyPr/>
                    <a:lstStyle/>
                    <a:p>
                      <a:r>
                        <a:rPr lang="en-GB" b="1" dirty="0"/>
                        <a:t>Lab</a:t>
                      </a:r>
                      <a:r>
                        <a:rPr lang="en-GB" b="0" dirty="0"/>
                        <a:t>ora</a:t>
                      </a:r>
                      <a:r>
                        <a:rPr lang="en-GB" b="1" dirty="0"/>
                        <a:t>to</a:t>
                      </a:r>
                      <a:r>
                        <a:rPr lang="en-GB" b="0" dirty="0"/>
                        <a:t>ry</a:t>
                      </a:r>
                      <a:endParaRPr lang="en-GB" b="1" dirty="0"/>
                    </a:p>
                  </a:txBody>
                  <a:tcPr/>
                </a:tc>
                <a:tc>
                  <a:txBody>
                    <a:bodyPr/>
                    <a:lstStyle/>
                    <a:p>
                      <a:r>
                        <a:rPr lang="en-GB" sz="1600" b="1" dirty="0"/>
                        <a:t>Bir</a:t>
                      </a:r>
                      <a:r>
                        <a:rPr lang="en-GB" sz="1600" b="0" dirty="0"/>
                        <a:t>ming</a:t>
                      </a:r>
                      <a:r>
                        <a:rPr lang="en-GB" sz="1600" b="1" dirty="0"/>
                        <a:t>ham</a:t>
                      </a:r>
                    </a:p>
                  </a:txBody>
                  <a:tcPr/>
                </a:tc>
                <a:extLst>
                  <a:ext uri="{0D108BD9-81ED-4DB2-BD59-A6C34878D82A}">
                    <a16:rowId xmlns:a16="http://schemas.microsoft.com/office/drawing/2014/main" xmlns="" val="1676357038"/>
                  </a:ext>
                </a:extLst>
              </a:tr>
              <a:tr h="370840">
                <a:tc>
                  <a:txBody>
                    <a:bodyPr/>
                    <a:lstStyle/>
                    <a:p>
                      <a:r>
                        <a:rPr lang="en-GB" b="1" dirty="0"/>
                        <a:t>Au</a:t>
                      </a:r>
                      <a:r>
                        <a:rPr lang="en-GB" b="0" dirty="0"/>
                        <a:t>ditory</a:t>
                      </a:r>
                      <a:endParaRPr lang="en-GB" b="1" dirty="0"/>
                    </a:p>
                  </a:txBody>
                  <a:tcPr/>
                </a:tc>
                <a:tc>
                  <a:txBody>
                    <a:bodyPr/>
                    <a:lstStyle/>
                    <a:p>
                      <a:r>
                        <a:rPr lang="en-GB" b="1" dirty="0"/>
                        <a:t>Secr</a:t>
                      </a:r>
                      <a:r>
                        <a:rPr lang="en-GB" b="0" dirty="0"/>
                        <a:t>etary</a:t>
                      </a:r>
                      <a:endParaRPr lang="en-GB" b="1" dirty="0"/>
                    </a:p>
                  </a:txBody>
                  <a:tcPr/>
                </a:tc>
                <a:tc>
                  <a:txBody>
                    <a:bodyPr/>
                    <a:lstStyle/>
                    <a:p>
                      <a:r>
                        <a:rPr lang="en-GB" dirty="0"/>
                        <a:t>La</a:t>
                      </a:r>
                      <a:r>
                        <a:rPr lang="en-GB" b="1" dirty="0"/>
                        <a:t>bor</a:t>
                      </a:r>
                      <a:r>
                        <a:rPr lang="en-GB" b="0" dirty="0"/>
                        <a:t>atory</a:t>
                      </a:r>
                      <a:endParaRPr lang="en-GB" dirty="0"/>
                    </a:p>
                  </a:txBody>
                  <a:tcPr/>
                </a:tc>
                <a:tc>
                  <a:txBody>
                    <a:bodyPr/>
                    <a:lstStyle/>
                    <a:p>
                      <a:r>
                        <a:rPr lang="en-GB" sz="1600" b="1" dirty="0"/>
                        <a:t>Bir</a:t>
                      </a:r>
                      <a:r>
                        <a:rPr lang="en-GB" sz="1600" b="0" dirty="0"/>
                        <a:t>mingham </a:t>
                      </a:r>
                      <a:endParaRPr lang="en-GB" sz="1600" b="1" dirty="0"/>
                    </a:p>
                  </a:txBody>
                  <a:tcPr/>
                </a:tc>
                <a:extLst>
                  <a:ext uri="{0D108BD9-81ED-4DB2-BD59-A6C34878D82A}">
                    <a16:rowId xmlns:a16="http://schemas.microsoft.com/office/drawing/2014/main" xmlns="" val="2903182656"/>
                  </a:ext>
                </a:extLst>
              </a:tr>
            </a:tbl>
          </a:graphicData>
        </a:graphic>
      </p:graphicFrame>
      <p:sp>
        <p:nvSpPr>
          <p:cNvPr id="48" name="TextBox 47">
            <a:extLst>
              <a:ext uri="{FF2B5EF4-FFF2-40B4-BE49-F238E27FC236}">
                <a16:creationId xmlns:a16="http://schemas.microsoft.com/office/drawing/2014/main" xmlns="" id="{577A5B74-324D-E242-927C-D0F13881EC2C}"/>
              </a:ext>
            </a:extLst>
          </p:cNvPr>
          <p:cNvSpPr txBox="1"/>
          <p:nvPr/>
        </p:nvSpPr>
        <p:spPr>
          <a:xfrm>
            <a:off x="185737" y="5962212"/>
            <a:ext cx="2243138" cy="276999"/>
          </a:xfrm>
          <a:prstGeom prst="rect">
            <a:avLst/>
          </a:prstGeom>
          <a:noFill/>
        </p:spPr>
        <p:txBody>
          <a:bodyPr wrap="square" rtlCol="0">
            <a:spAutoFit/>
          </a:bodyPr>
          <a:lstStyle/>
          <a:p>
            <a:r>
              <a:rPr lang="en-GB" sz="1200" dirty="0"/>
              <a:t>(Crystal, 2002: 265)</a:t>
            </a:r>
          </a:p>
        </p:txBody>
      </p:sp>
      <p:sp>
        <p:nvSpPr>
          <p:cNvPr id="49" name="TextBox 48">
            <a:extLst>
              <a:ext uri="{FF2B5EF4-FFF2-40B4-BE49-F238E27FC236}">
                <a16:creationId xmlns:a16="http://schemas.microsoft.com/office/drawing/2014/main" xmlns="" id="{B5A7A87F-6BE6-5948-A1E2-523D2AD4E6DB}"/>
              </a:ext>
            </a:extLst>
          </p:cNvPr>
          <p:cNvSpPr txBox="1"/>
          <p:nvPr/>
        </p:nvSpPr>
        <p:spPr>
          <a:xfrm>
            <a:off x="8537009" y="4603477"/>
            <a:ext cx="2750116" cy="261610"/>
          </a:xfrm>
          <a:prstGeom prst="rect">
            <a:avLst/>
          </a:prstGeom>
          <a:noFill/>
        </p:spPr>
        <p:txBody>
          <a:bodyPr wrap="square" rtlCol="0">
            <a:spAutoFit/>
          </a:bodyPr>
          <a:lstStyle/>
          <a:p>
            <a:r>
              <a:rPr lang="en-GB" sz="1100" dirty="0"/>
              <a:t>(Crystal, 2002: 265-266)</a:t>
            </a:r>
          </a:p>
        </p:txBody>
      </p:sp>
    </p:spTree>
    <p:extLst>
      <p:ext uri="{BB962C8B-B14F-4D97-AF65-F5344CB8AC3E}">
        <p14:creationId xmlns:p14="http://schemas.microsoft.com/office/powerpoint/2010/main" val="237649807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nodeType="afterEffect">
                                  <p:stCondLst>
                                    <p:cond delay="0"/>
                                  </p:stCondLst>
                                  <p:iterate type="lt">
                                    <p:tmPct val="4000"/>
                                  </p:iterate>
                                  <p:childTnLst>
                                    <p:set>
                                      <p:cBhvr override="childStyle">
                                        <p:cTn id="6" dur="500" fill="hold"/>
                                        <p:tgtEl>
                                          <p:spTgt spid="33">
                                            <p:txEl>
                                              <p:pRg st="0" end="0"/>
                                            </p:txEl>
                                          </p:spTgt>
                                        </p:tgtEl>
                                        <p:attrNameLst>
                                          <p:attrName>style.color</p:attrName>
                                        </p:attrNameLst>
                                      </p:cBhvr>
                                      <p:to>
                                        <p:clrVal>
                                          <a:schemeClr val="accent2"/>
                                        </p:clrVal>
                                      </p:to>
                                    </p:set>
                                    <p:set>
                                      <p:cBhvr>
                                        <p:cTn id="7" dur="500" fill="hold"/>
                                        <p:tgtEl>
                                          <p:spTgt spid="33">
                                            <p:txEl>
                                              <p:pRg st="0" end="0"/>
                                            </p:txEl>
                                          </p:spTgt>
                                        </p:tgtEl>
                                        <p:attrNameLst>
                                          <p:attrName>fillcolor</p:attrName>
                                        </p:attrNameLst>
                                      </p:cBhvr>
                                      <p:to>
                                        <p:clrVal>
                                          <a:schemeClr val="accent2"/>
                                        </p:clrVal>
                                      </p:to>
                                    </p:set>
                                    <p:set>
                                      <p:cBhvr>
                                        <p:cTn id="8" dur="500" fill="hold"/>
                                        <p:tgtEl>
                                          <p:spTgt spid="33">
                                            <p:txEl>
                                              <p:pRg st="0" end="0"/>
                                            </p:txEl>
                                          </p:spTgt>
                                        </p:tgtEl>
                                        <p:attrNameLst>
                                          <p:attrName>fill.type</p:attrName>
                                        </p:attrNameLst>
                                      </p:cBhvr>
                                      <p:to>
                                        <p:strVal val="solid"/>
                                      </p:to>
                                    </p:set>
                                  </p:childTnLst>
                                </p:cTn>
                              </p:par>
                            </p:childTnLst>
                          </p:cTn>
                        </p:par>
                        <p:par>
                          <p:cTn id="9" fill="hold">
                            <p:stCondLst>
                              <p:cond delay="740"/>
                            </p:stCondLst>
                            <p:childTnLst>
                              <p:par>
                                <p:cTn id="10" presetID="9" presetClass="entr" presetSubtype="0" fill="hold" nodeType="afterEffect">
                                  <p:stCondLst>
                                    <p:cond delay="0"/>
                                  </p:stCondLst>
                                  <p:childTnLst>
                                    <p:set>
                                      <p:cBhvr>
                                        <p:cTn id="11" dur="1" fill="hold">
                                          <p:stCondLst>
                                            <p:cond delay="0"/>
                                          </p:stCondLst>
                                        </p:cTn>
                                        <p:tgtEl>
                                          <p:spTgt spid="34">
                                            <p:txEl>
                                              <p:pRg st="0" end="0"/>
                                            </p:txEl>
                                          </p:spTgt>
                                        </p:tgtEl>
                                        <p:attrNameLst>
                                          <p:attrName>style.visibility</p:attrName>
                                        </p:attrNameLst>
                                      </p:cBhvr>
                                      <p:to>
                                        <p:strVal val="visible"/>
                                      </p:to>
                                    </p:set>
                                    <p:animEffect transition="in" filter="dissolve">
                                      <p:cBhvr>
                                        <p:cTn id="12" dur="500"/>
                                        <p:tgtEl>
                                          <p:spTgt spid="34">
                                            <p:txEl>
                                              <p:pRg st="0" end="0"/>
                                            </p:txEl>
                                          </p:spTgt>
                                        </p:tgtEl>
                                      </p:cBhvr>
                                    </p:animEffect>
                                  </p:childTnLst>
                                </p:cTn>
                              </p:par>
                            </p:childTnLst>
                          </p:cTn>
                        </p:par>
                        <p:par>
                          <p:cTn id="13" fill="hold">
                            <p:stCondLst>
                              <p:cond delay="1240"/>
                            </p:stCondLst>
                            <p:childTnLst>
                              <p:par>
                                <p:cTn id="14" presetID="9" presetClass="entr" presetSubtype="0"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dissolve">
                                      <p:cBhvr>
                                        <p:cTn id="16" dur="500"/>
                                        <p:tgtEl>
                                          <p:spTgt spid="45"/>
                                        </p:tgtEl>
                                      </p:cBhvr>
                                    </p:animEffect>
                                  </p:childTnLst>
                                </p:cTn>
                              </p:par>
                            </p:childTnLst>
                          </p:cTn>
                        </p:par>
                        <p:par>
                          <p:cTn id="17" fill="hold">
                            <p:stCondLst>
                              <p:cond delay="1740"/>
                            </p:stCondLst>
                            <p:childTnLst>
                              <p:par>
                                <p:cTn id="18" presetID="9" presetClass="entr" presetSubtype="0"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dissolve">
                                      <p:cBhvr>
                                        <p:cTn id="20" dur="500"/>
                                        <p:tgtEl>
                                          <p:spTgt spid="46"/>
                                        </p:tgtEl>
                                      </p:cBhvr>
                                    </p:animEffect>
                                  </p:childTnLst>
                                </p:cTn>
                              </p:par>
                            </p:childTnLst>
                          </p:cTn>
                        </p:par>
                        <p:par>
                          <p:cTn id="21" fill="hold">
                            <p:stCondLst>
                              <p:cond delay="2240"/>
                            </p:stCondLst>
                            <p:childTnLst>
                              <p:par>
                                <p:cTn id="22" presetID="9" presetClass="entr" presetSubtype="0"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dissolve">
                                      <p:cBhvr>
                                        <p:cTn id="24" dur="500"/>
                                        <p:tgtEl>
                                          <p:spTgt spid="47"/>
                                        </p:tgtEl>
                                      </p:cBhvr>
                                    </p:animEffect>
                                  </p:childTnLst>
                                </p:cTn>
                              </p:par>
                            </p:childTnLst>
                          </p:cTn>
                        </p:par>
                        <p:par>
                          <p:cTn id="25" fill="hold">
                            <p:stCondLst>
                              <p:cond delay="2740"/>
                            </p:stCondLst>
                            <p:childTnLst>
                              <p:par>
                                <p:cTn id="26" presetID="1" presetClass="entr" presetSubtype="0"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childTnLst>
                                </p:cTn>
                              </p:par>
                            </p:childTnLst>
                          </p:cTn>
                        </p:par>
                        <p:par>
                          <p:cTn id="28" fill="hold">
                            <p:stCondLst>
                              <p:cond delay="2740"/>
                            </p:stCondLst>
                            <p:childTnLst>
                              <p:par>
                                <p:cTn id="29" presetID="16" presetClass="emph" presetSubtype="0" fill="hold" grpId="0" nodeType="afterEffect">
                                  <p:stCondLst>
                                    <p:cond delay="0"/>
                                  </p:stCondLst>
                                  <p:iterate type="lt">
                                    <p:tmPct val="4000"/>
                                  </p:iterate>
                                  <p:childTnLst>
                                    <p:set>
                                      <p:cBhvr override="childStyle">
                                        <p:cTn id="30" dur="500" fill="hold"/>
                                        <p:tgtEl>
                                          <p:spTgt spid="35">
                                            <p:txEl>
                                              <p:pRg st="0" end="0"/>
                                            </p:txEl>
                                          </p:spTgt>
                                        </p:tgtEl>
                                        <p:attrNameLst>
                                          <p:attrName>style.color</p:attrName>
                                        </p:attrNameLst>
                                      </p:cBhvr>
                                      <p:to>
                                        <p:clrVal>
                                          <a:schemeClr val="accent2"/>
                                        </p:clrVal>
                                      </p:to>
                                    </p:set>
                                    <p:set>
                                      <p:cBhvr>
                                        <p:cTn id="31" dur="500" fill="hold"/>
                                        <p:tgtEl>
                                          <p:spTgt spid="35">
                                            <p:txEl>
                                              <p:pRg st="0" end="0"/>
                                            </p:txEl>
                                          </p:spTgt>
                                        </p:tgtEl>
                                        <p:attrNameLst>
                                          <p:attrName>fillcolor</p:attrName>
                                        </p:attrNameLst>
                                      </p:cBhvr>
                                      <p:to>
                                        <p:clrVal>
                                          <a:schemeClr val="accent2"/>
                                        </p:clrVal>
                                      </p:to>
                                    </p:set>
                                    <p:set>
                                      <p:cBhvr>
                                        <p:cTn id="32" dur="500" fill="hold"/>
                                        <p:tgtEl>
                                          <p:spTgt spid="35">
                                            <p:txEl>
                                              <p:pRg st="0" end="0"/>
                                            </p:txEl>
                                          </p:spTgt>
                                        </p:tgtEl>
                                        <p:attrNameLst>
                                          <p:attrName>fill.type</p:attrName>
                                        </p:attrNameLst>
                                      </p:cBhvr>
                                      <p:to>
                                        <p:strVal val="solid"/>
                                      </p:to>
                                    </p:set>
                                  </p:childTnLst>
                                </p:cTn>
                              </p:par>
                            </p:childTnLst>
                          </p:cTn>
                        </p:par>
                        <p:par>
                          <p:cTn id="33" fill="hold">
                            <p:stCondLst>
                              <p:cond delay="3380"/>
                            </p:stCondLst>
                            <p:childTnLst>
                              <p:par>
                                <p:cTn id="34" presetID="9" presetClass="entr" presetSubtype="0" fill="hold" grpId="0" nodeType="afterEffect">
                                  <p:stCondLst>
                                    <p:cond delay="0"/>
                                  </p:stCondLst>
                                  <p:childTnLst>
                                    <p:set>
                                      <p:cBhvr>
                                        <p:cTn id="35" dur="1" fill="hold">
                                          <p:stCondLst>
                                            <p:cond delay="0"/>
                                          </p:stCondLst>
                                        </p:cTn>
                                        <p:tgtEl>
                                          <p:spTgt spid="36">
                                            <p:txEl>
                                              <p:pRg st="0" end="0"/>
                                            </p:txEl>
                                          </p:spTgt>
                                        </p:tgtEl>
                                        <p:attrNameLst>
                                          <p:attrName>style.visibility</p:attrName>
                                        </p:attrNameLst>
                                      </p:cBhvr>
                                      <p:to>
                                        <p:strVal val="visible"/>
                                      </p:to>
                                    </p:set>
                                    <p:animEffect transition="in" filter="dissolve">
                                      <p:cBhvr>
                                        <p:cTn id="36" dur="500"/>
                                        <p:tgtEl>
                                          <p:spTgt spid="36">
                                            <p:txEl>
                                              <p:pRg st="0" end="0"/>
                                            </p:txEl>
                                          </p:spTgt>
                                        </p:tgtEl>
                                      </p:cBhvr>
                                    </p:animEffect>
                                  </p:childTnLst>
                                </p:cTn>
                              </p:par>
                            </p:childTnLst>
                          </p:cTn>
                        </p:par>
                        <p:par>
                          <p:cTn id="37" fill="hold">
                            <p:stCondLst>
                              <p:cond delay="3880"/>
                            </p:stCondLst>
                            <p:childTnLst>
                              <p:par>
                                <p:cTn id="38" presetID="9"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dissolve">
                                      <p:cBhvr>
                                        <p:cTn id="40" dur="500"/>
                                        <p:tgtEl>
                                          <p:spTgt spid="37"/>
                                        </p:tgtEl>
                                      </p:cBhvr>
                                    </p:animEffect>
                                  </p:childTnLst>
                                </p:cTn>
                              </p:par>
                            </p:childTnLst>
                          </p:cTn>
                        </p:par>
                        <p:par>
                          <p:cTn id="41" fill="hold">
                            <p:stCondLst>
                              <p:cond delay="4380"/>
                            </p:stCondLst>
                            <p:childTnLst>
                              <p:par>
                                <p:cTn id="42" presetID="9"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dissolve">
                                      <p:cBhvr>
                                        <p:cTn id="44" dur="500"/>
                                        <p:tgtEl>
                                          <p:spTgt spid="38"/>
                                        </p:tgtEl>
                                      </p:cBhvr>
                                    </p:animEffect>
                                  </p:childTnLst>
                                </p:cTn>
                              </p:par>
                            </p:childTnLst>
                          </p:cTn>
                        </p:par>
                        <p:par>
                          <p:cTn id="45" fill="hold">
                            <p:stCondLst>
                              <p:cond delay="4880"/>
                            </p:stCondLst>
                            <p:childTnLst>
                              <p:par>
                                <p:cTn id="46" presetID="9"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dissolve">
                                      <p:cBhvr>
                                        <p:cTn id="48" dur="500"/>
                                        <p:tgtEl>
                                          <p:spTgt spid="39"/>
                                        </p:tgtEl>
                                      </p:cBhvr>
                                    </p:animEffect>
                                  </p:childTnLst>
                                </p:cTn>
                              </p:par>
                            </p:childTnLst>
                          </p:cTn>
                        </p:par>
                        <p:par>
                          <p:cTn id="49" fill="hold">
                            <p:stCondLst>
                              <p:cond delay="5380"/>
                            </p:stCondLst>
                            <p:childTnLst>
                              <p:par>
                                <p:cTn id="50" presetID="9" presetClass="entr" presetSubtype="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dissolve">
                                      <p:cBhvr>
                                        <p:cTn id="52" dur="500"/>
                                        <p:tgtEl>
                                          <p:spTgt spid="41"/>
                                        </p:tgtEl>
                                      </p:cBhvr>
                                    </p:animEffect>
                                  </p:childTnLst>
                                </p:cTn>
                              </p:par>
                            </p:childTnLst>
                          </p:cTn>
                        </p:par>
                        <p:par>
                          <p:cTn id="53" fill="hold">
                            <p:stCondLst>
                              <p:cond delay="5880"/>
                            </p:stCondLst>
                            <p:childTnLst>
                              <p:par>
                                <p:cTn id="54" presetID="9" presetClass="entr" presetSubtype="0" fill="hold" grpId="0" nodeType="after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dissolve">
                                      <p:cBhvr>
                                        <p:cTn id="56" dur="500"/>
                                        <p:tgtEl>
                                          <p:spTgt spid="40"/>
                                        </p:tgtEl>
                                      </p:cBhvr>
                                    </p:animEffect>
                                  </p:childTnLst>
                                </p:cTn>
                              </p:par>
                            </p:childTnLst>
                          </p:cTn>
                        </p:par>
                        <p:par>
                          <p:cTn id="57" fill="hold">
                            <p:stCondLst>
                              <p:cond delay="6380"/>
                            </p:stCondLst>
                            <p:childTnLst>
                              <p:par>
                                <p:cTn id="58" presetID="9" presetClass="entr" presetSubtype="0" fill="hold" grpId="0" nodeType="after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dissolve">
                                      <p:cBhvr>
                                        <p:cTn id="60" dur="500"/>
                                        <p:tgtEl>
                                          <p:spTgt spid="42"/>
                                        </p:tgtEl>
                                      </p:cBhvr>
                                    </p:animEffect>
                                  </p:childTnLst>
                                </p:cTn>
                              </p:par>
                            </p:childTnLst>
                          </p:cTn>
                        </p:par>
                        <p:par>
                          <p:cTn id="61" fill="hold">
                            <p:stCondLst>
                              <p:cond delay="6880"/>
                            </p:stCondLst>
                            <p:childTnLst>
                              <p:par>
                                <p:cTn id="62" presetID="1" presetClass="entr" presetSubtype="0"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childTnLst>
                                </p:cTn>
                              </p:par>
                            </p:childTnLst>
                          </p:cTn>
                        </p:par>
                        <p:par>
                          <p:cTn id="64" fill="hold">
                            <p:stCondLst>
                              <p:cond delay="6880"/>
                            </p:stCondLst>
                            <p:childTnLst>
                              <p:par>
                                <p:cTn id="65" presetID="9"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dissolve">
                                      <p:cBhvr>
                                        <p:cTn id="6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uild="p"/>
      <p:bldP spid="36" grpId="0" build="p"/>
      <p:bldP spid="37" grpId="0" animBg="1"/>
      <p:bldP spid="38" grpId="0" animBg="1"/>
      <p:bldP spid="39" grpId="0" animBg="1"/>
      <p:bldP spid="40" grpId="0" animBg="1"/>
      <p:bldP spid="41" grpId="0" animBg="1"/>
      <p:bldP spid="42" grpId="0" animBg="1"/>
      <p:bldP spid="43" grpId="0" animBg="1"/>
      <p:bldP spid="46" grpId="0"/>
      <p:bldP spid="48"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F4D0C9-30E7-DD4C-AEF5-FE5535DEC159}"/>
              </a:ext>
            </a:extLst>
          </p:cNvPr>
          <p:cNvSpPr>
            <a:spLocks noGrp="1"/>
          </p:cNvSpPr>
          <p:nvPr>
            <p:ph type="title"/>
          </p:nvPr>
        </p:nvSpPr>
        <p:spPr/>
        <p:txBody>
          <a:bodyPr/>
          <a:lstStyle/>
          <a:p>
            <a:r>
              <a:rPr lang="en-GB" dirty="0"/>
              <a:t>American English</a:t>
            </a:r>
          </a:p>
        </p:txBody>
      </p:sp>
      <p:sp>
        <p:nvSpPr>
          <p:cNvPr id="3" name="Text Placeholder 2">
            <a:extLst>
              <a:ext uri="{FF2B5EF4-FFF2-40B4-BE49-F238E27FC236}">
                <a16:creationId xmlns:a16="http://schemas.microsoft.com/office/drawing/2014/main" xmlns="" id="{18F8DC8A-E92D-8F47-BB45-C7CE52F98C60}"/>
              </a:ext>
            </a:extLst>
          </p:cNvPr>
          <p:cNvSpPr>
            <a:spLocks noGrp="1"/>
          </p:cNvSpPr>
          <p:nvPr>
            <p:ph type="body" idx="1"/>
          </p:nvPr>
        </p:nvSpPr>
        <p:spPr>
          <a:xfrm>
            <a:off x="917584" y="1971958"/>
            <a:ext cx="5079991" cy="823912"/>
          </a:xfrm>
        </p:spPr>
        <p:txBody>
          <a:bodyPr anchor="t"/>
          <a:lstStyle/>
          <a:p>
            <a:r>
              <a:rPr lang="en-GB" dirty="0"/>
              <a:t>Grammar	</a:t>
            </a:r>
          </a:p>
        </p:txBody>
      </p:sp>
      <p:sp>
        <p:nvSpPr>
          <p:cNvPr id="4" name="Content Placeholder 3">
            <a:extLst>
              <a:ext uri="{FF2B5EF4-FFF2-40B4-BE49-F238E27FC236}">
                <a16:creationId xmlns:a16="http://schemas.microsoft.com/office/drawing/2014/main" xmlns="" id="{28AE2744-76FE-9D46-AD51-C499395C6F78}"/>
              </a:ext>
            </a:extLst>
          </p:cNvPr>
          <p:cNvSpPr>
            <a:spLocks noGrp="1"/>
          </p:cNvSpPr>
          <p:nvPr>
            <p:ph sz="half" idx="2"/>
          </p:nvPr>
        </p:nvSpPr>
        <p:spPr>
          <a:xfrm>
            <a:off x="685800" y="2638890"/>
            <a:ext cx="5311775" cy="823912"/>
          </a:xfrm>
        </p:spPr>
        <p:txBody>
          <a:bodyPr/>
          <a:lstStyle/>
          <a:p>
            <a:r>
              <a:rPr lang="en-GB" dirty="0"/>
              <a:t>There are many small differences in the grammar of both dialects:</a:t>
            </a:r>
          </a:p>
        </p:txBody>
      </p:sp>
      <p:sp>
        <p:nvSpPr>
          <p:cNvPr id="5" name="Text Placeholder 4">
            <a:extLst>
              <a:ext uri="{FF2B5EF4-FFF2-40B4-BE49-F238E27FC236}">
                <a16:creationId xmlns:a16="http://schemas.microsoft.com/office/drawing/2014/main" xmlns="" id="{5651641F-1EA5-E842-BFE1-DAA108B1FB49}"/>
              </a:ext>
            </a:extLst>
          </p:cNvPr>
          <p:cNvSpPr>
            <a:spLocks noGrp="1"/>
          </p:cNvSpPr>
          <p:nvPr>
            <p:ph type="body" sz="quarter" idx="3"/>
          </p:nvPr>
        </p:nvSpPr>
        <p:spPr>
          <a:xfrm>
            <a:off x="6400800" y="1909482"/>
            <a:ext cx="5105400" cy="823912"/>
          </a:xfrm>
        </p:spPr>
        <p:txBody>
          <a:bodyPr anchor="t"/>
          <a:lstStyle/>
          <a:p>
            <a:r>
              <a:rPr lang="en-GB" dirty="0"/>
              <a:t>Vocabulary</a:t>
            </a:r>
          </a:p>
        </p:txBody>
      </p:sp>
      <p:sp>
        <p:nvSpPr>
          <p:cNvPr id="6" name="Content Placeholder 5">
            <a:extLst>
              <a:ext uri="{FF2B5EF4-FFF2-40B4-BE49-F238E27FC236}">
                <a16:creationId xmlns:a16="http://schemas.microsoft.com/office/drawing/2014/main" xmlns="" id="{47E914C3-6209-2B45-95C7-70D82D3636E8}"/>
              </a:ext>
            </a:extLst>
          </p:cNvPr>
          <p:cNvSpPr>
            <a:spLocks noGrp="1"/>
          </p:cNvSpPr>
          <p:nvPr>
            <p:ph sz="quarter" idx="4"/>
          </p:nvPr>
        </p:nvSpPr>
        <p:spPr>
          <a:xfrm>
            <a:off x="6172200" y="2675466"/>
            <a:ext cx="5334000" cy="927270"/>
          </a:xfrm>
        </p:spPr>
        <p:txBody>
          <a:bodyPr>
            <a:normAutofit/>
          </a:bodyPr>
          <a:lstStyle/>
          <a:p>
            <a:r>
              <a:rPr lang="en-GB" sz="2000" dirty="0"/>
              <a:t>There are words used in both American and British English but with different meanings:</a:t>
            </a:r>
          </a:p>
        </p:txBody>
      </p:sp>
      <p:sp>
        <p:nvSpPr>
          <p:cNvPr id="7" name="TextBox 6">
            <a:extLst>
              <a:ext uri="{FF2B5EF4-FFF2-40B4-BE49-F238E27FC236}">
                <a16:creationId xmlns:a16="http://schemas.microsoft.com/office/drawing/2014/main" xmlns="" id="{944F3AE1-A57C-3442-B764-87A20127D2F1}"/>
              </a:ext>
            </a:extLst>
          </p:cNvPr>
          <p:cNvSpPr txBox="1"/>
          <p:nvPr/>
        </p:nvSpPr>
        <p:spPr>
          <a:xfrm>
            <a:off x="685800" y="3602736"/>
            <a:ext cx="2209800" cy="369332"/>
          </a:xfrm>
          <a:prstGeom prst="rect">
            <a:avLst/>
          </a:prstGeom>
          <a:solidFill>
            <a:schemeClr val="accent6">
              <a:lumMod val="75000"/>
            </a:schemeClr>
          </a:solidFill>
        </p:spPr>
        <p:txBody>
          <a:bodyPr wrap="square" rtlCol="0">
            <a:spAutoFit/>
          </a:bodyPr>
          <a:lstStyle/>
          <a:p>
            <a:r>
              <a:rPr lang="en-GB" dirty="0"/>
              <a:t>Twenty to four</a:t>
            </a:r>
          </a:p>
        </p:txBody>
      </p:sp>
      <p:sp>
        <p:nvSpPr>
          <p:cNvPr id="8" name="TextBox 7">
            <a:extLst>
              <a:ext uri="{FF2B5EF4-FFF2-40B4-BE49-F238E27FC236}">
                <a16:creationId xmlns:a16="http://schemas.microsoft.com/office/drawing/2014/main" xmlns="" id="{682C972B-5465-B644-BAED-19A6DD580A85}"/>
              </a:ext>
            </a:extLst>
          </p:cNvPr>
          <p:cNvSpPr txBox="1"/>
          <p:nvPr/>
        </p:nvSpPr>
        <p:spPr>
          <a:xfrm>
            <a:off x="685800" y="4090360"/>
            <a:ext cx="2209800" cy="369332"/>
          </a:xfrm>
          <a:prstGeom prst="rect">
            <a:avLst/>
          </a:prstGeom>
          <a:solidFill>
            <a:schemeClr val="accent6">
              <a:lumMod val="75000"/>
            </a:schemeClr>
          </a:solidFill>
        </p:spPr>
        <p:txBody>
          <a:bodyPr wrap="square" rtlCol="0">
            <a:spAutoFit/>
          </a:bodyPr>
          <a:lstStyle/>
          <a:p>
            <a:r>
              <a:rPr lang="en-GB" dirty="0"/>
              <a:t>Half an hour</a:t>
            </a:r>
          </a:p>
        </p:txBody>
      </p:sp>
      <p:sp>
        <p:nvSpPr>
          <p:cNvPr id="9" name="TextBox 8">
            <a:extLst>
              <a:ext uri="{FF2B5EF4-FFF2-40B4-BE49-F238E27FC236}">
                <a16:creationId xmlns:a16="http://schemas.microsoft.com/office/drawing/2014/main" xmlns="" id="{E7F562A7-8D07-144A-91D2-4224740E5E16}"/>
              </a:ext>
            </a:extLst>
          </p:cNvPr>
          <p:cNvSpPr txBox="1"/>
          <p:nvPr/>
        </p:nvSpPr>
        <p:spPr>
          <a:xfrm>
            <a:off x="685800" y="4611285"/>
            <a:ext cx="2209800" cy="369332"/>
          </a:xfrm>
          <a:prstGeom prst="rect">
            <a:avLst/>
          </a:prstGeom>
          <a:solidFill>
            <a:schemeClr val="accent6">
              <a:lumMod val="75000"/>
            </a:schemeClr>
          </a:solidFill>
        </p:spPr>
        <p:txBody>
          <a:bodyPr wrap="square" rtlCol="0">
            <a:spAutoFit/>
          </a:bodyPr>
          <a:lstStyle/>
          <a:p>
            <a:r>
              <a:rPr lang="en-GB" dirty="0"/>
              <a:t>I burnt it </a:t>
            </a:r>
          </a:p>
        </p:txBody>
      </p:sp>
      <p:sp>
        <p:nvSpPr>
          <p:cNvPr id="10" name="TextBox 9">
            <a:extLst>
              <a:ext uri="{FF2B5EF4-FFF2-40B4-BE49-F238E27FC236}">
                <a16:creationId xmlns:a16="http://schemas.microsoft.com/office/drawing/2014/main" xmlns="" id="{3092CDC0-9599-8C41-B2F5-8535AE3C3739}"/>
              </a:ext>
            </a:extLst>
          </p:cNvPr>
          <p:cNvSpPr txBox="1"/>
          <p:nvPr/>
        </p:nvSpPr>
        <p:spPr>
          <a:xfrm>
            <a:off x="3070225" y="3611989"/>
            <a:ext cx="2209800" cy="369332"/>
          </a:xfrm>
          <a:prstGeom prst="rect">
            <a:avLst/>
          </a:prstGeom>
          <a:solidFill>
            <a:schemeClr val="accent5">
              <a:lumMod val="75000"/>
            </a:schemeClr>
          </a:solidFill>
        </p:spPr>
        <p:txBody>
          <a:bodyPr wrap="square" rtlCol="0">
            <a:spAutoFit/>
          </a:bodyPr>
          <a:lstStyle/>
          <a:p>
            <a:r>
              <a:rPr lang="en-GB" dirty="0"/>
              <a:t>Twenty of four</a:t>
            </a:r>
          </a:p>
        </p:txBody>
      </p:sp>
      <p:sp>
        <p:nvSpPr>
          <p:cNvPr id="11" name="TextBox 10">
            <a:extLst>
              <a:ext uri="{FF2B5EF4-FFF2-40B4-BE49-F238E27FC236}">
                <a16:creationId xmlns:a16="http://schemas.microsoft.com/office/drawing/2014/main" xmlns="" id="{8AB92A26-F79C-4C46-90F1-26F341DF434D}"/>
              </a:ext>
            </a:extLst>
          </p:cNvPr>
          <p:cNvSpPr txBox="1"/>
          <p:nvPr/>
        </p:nvSpPr>
        <p:spPr>
          <a:xfrm>
            <a:off x="3070225" y="4071516"/>
            <a:ext cx="2209800" cy="369332"/>
          </a:xfrm>
          <a:prstGeom prst="rect">
            <a:avLst/>
          </a:prstGeom>
          <a:solidFill>
            <a:schemeClr val="accent5">
              <a:lumMod val="75000"/>
            </a:schemeClr>
          </a:solidFill>
        </p:spPr>
        <p:txBody>
          <a:bodyPr wrap="square" rtlCol="0">
            <a:spAutoFit/>
          </a:bodyPr>
          <a:lstStyle/>
          <a:p>
            <a:r>
              <a:rPr lang="en-GB" dirty="0"/>
              <a:t>A half hour</a:t>
            </a:r>
          </a:p>
        </p:txBody>
      </p:sp>
      <p:sp>
        <p:nvSpPr>
          <p:cNvPr id="12" name="TextBox 11">
            <a:extLst>
              <a:ext uri="{FF2B5EF4-FFF2-40B4-BE49-F238E27FC236}">
                <a16:creationId xmlns:a16="http://schemas.microsoft.com/office/drawing/2014/main" xmlns="" id="{6245BD6D-0A7E-8C40-A275-639D9D368ACF}"/>
              </a:ext>
            </a:extLst>
          </p:cNvPr>
          <p:cNvSpPr txBox="1"/>
          <p:nvPr/>
        </p:nvSpPr>
        <p:spPr>
          <a:xfrm>
            <a:off x="3070225" y="4611285"/>
            <a:ext cx="2209800" cy="369332"/>
          </a:xfrm>
          <a:prstGeom prst="rect">
            <a:avLst/>
          </a:prstGeom>
          <a:solidFill>
            <a:schemeClr val="accent5">
              <a:lumMod val="75000"/>
            </a:schemeClr>
          </a:solidFill>
        </p:spPr>
        <p:txBody>
          <a:bodyPr wrap="square" rtlCol="0">
            <a:spAutoFit/>
          </a:bodyPr>
          <a:lstStyle/>
          <a:p>
            <a:r>
              <a:rPr lang="en-GB" dirty="0"/>
              <a:t>I burned it</a:t>
            </a:r>
          </a:p>
        </p:txBody>
      </p:sp>
      <p:graphicFrame>
        <p:nvGraphicFramePr>
          <p:cNvPr id="13" name="Table 12">
            <a:extLst>
              <a:ext uri="{FF2B5EF4-FFF2-40B4-BE49-F238E27FC236}">
                <a16:creationId xmlns:a16="http://schemas.microsoft.com/office/drawing/2014/main" xmlns="" id="{68EC63E2-A256-8743-AFC8-AFA858A1A137}"/>
              </a:ext>
            </a:extLst>
          </p:cNvPr>
          <p:cNvGraphicFramePr>
            <a:graphicFrameLocks noGrp="1"/>
          </p:cNvGraphicFramePr>
          <p:nvPr>
            <p:extLst>
              <p:ext uri="{D42A27DB-BD31-4B8C-83A1-F6EECF244321}">
                <p14:modId xmlns:p14="http://schemas.microsoft.com/office/powerpoint/2010/main" val="4133844521"/>
              </p:ext>
            </p:extLst>
          </p:nvPr>
        </p:nvGraphicFramePr>
        <p:xfrm>
          <a:off x="5779008" y="3630277"/>
          <a:ext cx="6270116" cy="2661151"/>
        </p:xfrm>
        <a:graphic>
          <a:graphicData uri="http://schemas.openxmlformats.org/drawingml/2006/table">
            <a:tbl>
              <a:tblPr firstRow="1" bandRow="1">
                <a:tableStyleId>{5C22544A-7EE6-4342-B048-85BDC9FD1C3A}</a:tableStyleId>
              </a:tblPr>
              <a:tblGrid>
                <a:gridCol w="1308885">
                  <a:extLst>
                    <a:ext uri="{9D8B030D-6E8A-4147-A177-3AD203B41FA5}">
                      <a16:colId xmlns:a16="http://schemas.microsoft.com/office/drawing/2014/main" xmlns="" val="3670331486"/>
                    </a:ext>
                  </a:extLst>
                </a:gridCol>
                <a:gridCol w="2468859">
                  <a:extLst>
                    <a:ext uri="{9D8B030D-6E8A-4147-A177-3AD203B41FA5}">
                      <a16:colId xmlns:a16="http://schemas.microsoft.com/office/drawing/2014/main" xmlns="" val="1899703439"/>
                    </a:ext>
                  </a:extLst>
                </a:gridCol>
                <a:gridCol w="2492372">
                  <a:extLst>
                    <a:ext uri="{9D8B030D-6E8A-4147-A177-3AD203B41FA5}">
                      <a16:colId xmlns:a16="http://schemas.microsoft.com/office/drawing/2014/main" xmlns="" val="3449695422"/>
                    </a:ext>
                  </a:extLst>
                </a:gridCol>
              </a:tblGrid>
              <a:tr h="462809">
                <a:tc>
                  <a:txBody>
                    <a:bodyPr/>
                    <a:lstStyle/>
                    <a:p>
                      <a:endParaRPr lang="en-GB" dirty="0"/>
                    </a:p>
                  </a:txBody>
                  <a:tcPr/>
                </a:tc>
                <a:tc>
                  <a:txBody>
                    <a:bodyPr/>
                    <a:lstStyle/>
                    <a:p>
                      <a:r>
                        <a:rPr lang="en-GB" dirty="0" err="1"/>
                        <a:t>AmE</a:t>
                      </a:r>
                      <a:endParaRPr lang="en-GB" dirty="0"/>
                    </a:p>
                  </a:txBody>
                  <a:tcPr/>
                </a:tc>
                <a:tc>
                  <a:txBody>
                    <a:bodyPr/>
                    <a:lstStyle/>
                    <a:p>
                      <a:r>
                        <a:rPr lang="en-GB" dirty="0" err="1"/>
                        <a:t>BrE</a:t>
                      </a:r>
                      <a:endParaRPr lang="en-GB" dirty="0"/>
                    </a:p>
                  </a:txBody>
                  <a:tcPr/>
                </a:tc>
                <a:extLst>
                  <a:ext uri="{0D108BD9-81ED-4DB2-BD59-A6C34878D82A}">
                    <a16:rowId xmlns:a16="http://schemas.microsoft.com/office/drawing/2014/main" xmlns="" val="4004638009"/>
                  </a:ext>
                </a:extLst>
              </a:tr>
              <a:tr h="462809">
                <a:tc>
                  <a:txBody>
                    <a:bodyPr/>
                    <a:lstStyle/>
                    <a:p>
                      <a:r>
                        <a:rPr lang="en-GB" dirty="0"/>
                        <a:t>Dumb</a:t>
                      </a:r>
                    </a:p>
                  </a:txBody>
                  <a:tcPr/>
                </a:tc>
                <a:tc>
                  <a:txBody>
                    <a:bodyPr/>
                    <a:lstStyle/>
                    <a:p>
                      <a:r>
                        <a:rPr lang="en-GB" dirty="0"/>
                        <a:t>Stupid, mute</a:t>
                      </a:r>
                    </a:p>
                  </a:txBody>
                  <a:tcPr/>
                </a:tc>
                <a:tc>
                  <a:txBody>
                    <a:bodyPr/>
                    <a:lstStyle/>
                    <a:p>
                      <a:r>
                        <a:rPr lang="en-GB" dirty="0"/>
                        <a:t>Mute</a:t>
                      </a:r>
                    </a:p>
                  </a:txBody>
                  <a:tcPr/>
                </a:tc>
                <a:extLst>
                  <a:ext uri="{0D108BD9-81ED-4DB2-BD59-A6C34878D82A}">
                    <a16:rowId xmlns:a16="http://schemas.microsoft.com/office/drawing/2014/main" xmlns="" val="1039084620"/>
                  </a:ext>
                </a:extLst>
              </a:tr>
              <a:tr h="809915">
                <a:tc>
                  <a:txBody>
                    <a:bodyPr/>
                    <a:lstStyle/>
                    <a:p>
                      <a:r>
                        <a:rPr lang="en-GB" dirty="0"/>
                        <a:t>Knock up</a:t>
                      </a:r>
                    </a:p>
                  </a:txBody>
                  <a:tcPr/>
                </a:tc>
                <a:tc>
                  <a:txBody>
                    <a:bodyPr/>
                    <a:lstStyle/>
                    <a:p>
                      <a:r>
                        <a:rPr lang="en-GB" dirty="0"/>
                        <a:t>Get a woman pregnant</a:t>
                      </a:r>
                    </a:p>
                  </a:txBody>
                  <a:tcPr/>
                </a:tc>
                <a:tc>
                  <a:txBody>
                    <a:bodyPr/>
                    <a:lstStyle/>
                    <a:p>
                      <a:r>
                        <a:rPr lang="en-GB" dirty="0"/>
                        <a:t>Get someone to answer</a:t>
                      </a:r>
                    </a:p>
                  </a:txBody>
                  <a:tcPr/>
                </a:tc>
                <a:extLst>
                  <a:ext uri="{0D108BD9-81ED-4DB2-BD59-A6C34878D82A}">
                    <a16:rowId xmlns:a16="http://schemas.microsoft.com/office/drawing/2014/main" xmlns="" val="2844167156"/>
                  </a:ext>
                </a:extLst>
              </a:tr>
              <a:tr h="462809">
                <a:tc>
                  <a:txBody>
                    <a:bodyPr/>
                    <a:lstStyle/>
                    <a:p>
                      <a:r>
                        <a:rPr lang="en-GB" dirty="0"/>
                        <a:t>Pants</a:t>
                      </a:r>
                    </a:p>
                  </a:txBody>
                  <a:tcPr/>
                </a:tc>
                <a:tc>
                  <a:txBody>
                    <a:bodyPr/>
                    <a:lstStyle/>
                    <a:p>
                      <a:r>
                        <a:rPr lang="en-GB" dirty="0"/>
                        <a:t>Trousers</a:t>
                      </a:r>
                    </a:p>
                  </a:txBody>
                  <a:tcPr/>
                </a:tc>
                <a:tc>
                  <a:txBody>
                    <a:bodyPr/>
                    <a:lstStyle/>
                    <a:p>
                      <a:r>
                        <a:rPr lang="en-GB" dirty="0"/>
                        <a:t>Underpants</a:t>
                      </a:r>
                    </a:p>
                  </a:txBody>
                  <a:tcPr/>
                </a:tc>
                <a:extLst>
                  <a:ext uri="{0D108BD9-81ED-4DB2-BD59-A6C34878D82A}">
                    <a16:rowId xmlns:a16="http://schemas.microsoft.com/office/drawing/2014/main" xmlns="" val="845060540"/>
                  </a:ext>
                </a:extLst>
              </a:tr>
              <a:tr h="462809">
                <a:tc>
                  <a:txBody>
                    <a:bodyPr/>
                    <a:lstStyle/>
                    <a:p>
                      <a:r>
                        <a:rPr lang="en-GB" sz="1600" dirty="0"/>
                        <a:t>Pavement</a:t>
                      </a:r>
                    </a:p>
                  </a:txBody>
                  <a:tcPr/>
                </a:tc>
                <a:tc>
                  <a:txBody>
                    <a:bodyPr/>
                    <a:lstStyle/>
                    <a:p>
                      <a:r>
                        <a:rPr lang="en-GB" dirty="0"/>
                        <a:t>Any paved surface</a:t>
                      </a:r>
                    </a:p>
                  </a:txBody>
                  <a:tcPr/>
                </a:tc>
                <a:tc>
                  <a:txBody>
                    <a:bodyPr/>
                    <a:lstStyle/>
                    <a:p>
                      <a:r>
                        <a:rPr lang="en-GB" dirty="0"/>
                        <a:t>Pedestrian path</a:t>
                      </a:r>
                    </a:p>
                  </a:txBody>
                  <a:tcPr/>
                </a:tc>
                <a:extLst>
                  <a:ext uri="{0D108BD9-81ED-4DB2-BD59-A6C34878D82A}">
                    <a16:rowId xmlns:a16="http://schemas.microsoft.com/office/drawing/2014/main" xmlns="" val="1687606674"/>
                  </a:ext>
                </a:extLst>
              </a:tr>
            </a:tbl>
          </a:graphicData>
        </a:graphic>
      </p:graphicFrame>
    </p:spTree>
    <p:extLst>
      <p:ext uri="{BB962C8B-B14F-4D97-AF65-F5344CB8AC3E}">
        <p14:creationId xmlns:p14="http://schemas.microsoft.com/office/powerpoint/2010/main" val="361778849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par>
                          <p:cTn id="9" fill="hold">
                            <p:stCondLst>
                              <p:cond delay="620"/>
                            </p:stCondLst>
                            <p:childTnLst>
                              <p:par>
                                <p:cTn id="10" presetID="9"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par>
                          <p:cTn id="13" fill="hold">
                            <p:stCondLst>
                              <p:cond delay="1120"/>
                            </p:stCondLst>
                            <p:childTnLst>
                              <p:par>
                                <p:cTn id="14" presetID="9"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childTnLst>
                          </p:cTn>
                        </p:par>
                        <p:par>
                          <p:cTn id="17" fill="hold">
                            <p:stCondLst>
                              <p:cond delay="1620"/>
                            </p:stCondLst>
                            <p:childTnLst>
                              <p:par>
                                <p:cTn id="18" presetID="9"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dissolve">
                                      <p:cBhvr>
                                        <p:cTn id="20" dur="500"/>
                                        <p:tgtEl>
                                          <p:spTgt spid="10"/>
                                        </p:tgtEl>
                                      </p:cBhvr>
                                    </p:animEffect>
                                  </p:childTnLst>
                                </p:cTn>
                              </p:par>
                            </p:childTnLst>
                          </p:cTn>
                        </p:par>
                        <p:par>
                          <p:cTn id="21" fill="hold">
                            <p:stCondLst>
                              <p:cond delay="2120"/>
                            </p:stCondLst>
                            <p:childTnLst>
                              <p:par>
                                <p:cTn id="22" presetID="9"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par>
                          <p:cTn id="25" fill="hold">
                            <p:stCondLst>
                              <p:cond delay="2620"/>
                            </p:stCondLst>
                            <p:childTnLst>
                              <p:par>
                                <p:cTn id="26" presetID="9"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par>
                          <p:cTn id="29" fill="hold">
                            <p:stCondLst>
                              <p:cond delay="3120"/>
                            </p:stCondLst>
                            <p:childTnLst>
                              <p:par>
                                <p:cTn id="30" presetID="9"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par>
                          <p:cTn id="33" fill="hold">
                            <p:stCondLst>
                              <p:cond delay="3620"/>
                            </p:stCondLst>
                            <p:childTnLst>
                              <p:par>
                                <p:cTn id="34" presetID="9"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dissolve">
                                      <p:cBhvr>
                                        <p:cTn id="36" dur="500"/>
                                        <p:tgtEl>
                                          <p:spTgt spid="12"/>
                                        </p:tgtEl>
                                      </p:cBhvr>
                                    </p:animEffect>
                                  </p:childTnLst>
                                </p:cTn>
                              </p:par>
                            </p:childTnLst>
                          </p:cTn>
                        </p:par>
                        <p:par>
                          <p:cTn id="37" fill="hold">
                            <p:stCondLst>
                              <p:cond delay="4120"/>
                            </p:stCondLst>
                            <p:childTnLst>
                              <p:par>
                                <p:cTn id="38" presetID="16" presetClass="emph" presetSubtype="0" fill="hold" grpId="0" nodeType="afterEffect">
                                  <p:stCondLst>
                                    <p:cond delay="0"/>
                                  </p:stCondLst>
                                  <p:iterate type="lt">
                                    <p:tmPct val="4000"/>
                                  </p:iterate>
                                  <p:childTnLst>
                                    <p:set>
                                      <p:cBhvr override="childStyle">
                                        <p:cTn id="39" dur="500" fill="hold"/>
                                        <p:tgtEl>
                                          <p:spTgt spid="5">
                                            <p:txEl>
                                              <p:pRg st="0" end="0"/>
                                            </p:txEl>
                                          </p:spTgt>
                                        </p:tgtEl>
                                        <p:attrNameLst>
                                          <p:attrName>style.color</p:attrName>
                                        </p:attrNameLst>
                                      </p:cBhvr>
                                      <p:to>
                                        <p:clrVal>
                                          <a:schemeClr val="accent2"/>
                                        </p:clrVal>
                                      </p:to>
                                    </p:set>
                                    <p:set>
                                      <p:cBhvr>
                                        <p:cTn id="40" dur="500" fill="hold"/>
                                        <p:tgtEl>
                                          <p:spTgt spid="5">
                                            <p:txEl>
                                              <p:pRg st="0" end="0"/>
                                            </p:txEl>
                                          </p:spTgt>
                                        </p:tgtEl>
                                        <p:attrNameLst>
                                          <p:attrName>fillcolor</p:attrName>
                                        </p:attrNameLst>
                                      </p:cBhvr>
                                      <p:to>
                                        <p:clrVal>
                                          <a:schemeClr val="accent2"/>
                                        </p:clrVal>
                                      </p:to>
                                    </p:set>
                                    <p:set>
                                      <p:cBhvr>
                                        <p:cTn id="41" dur="500" fill="hold"/>
                                        <p:tgtEl>
                                          <p:spTgt spid="5">
                                            <p:txEl>
                                              <p:pRg st="0" end="0"/>
                                            </p:txEl>
                                          </p:spTgt>
                                        </p:tgtEl>
                                        <p:attrNameLst>
                                          <p:attrName>fill.type</p:attrName>
                                        </p:attrNameLst>
                                      </p:cBhvr>
                                      <p:to>
                                        <p:strVal val="solid"/>
                                      </p:to>
                                    </p:set>
                                  </p:childTnLst>
                                </p:cTn>
                              </p:par>
                            </p:childTnLst>
                          </p:cTn>
                        </p:par>
                        <p:par>
                          <p:cTn id="42" fill="hold">
                            <p:stCondLst>
                              <p:cond delay="4800"/>
                            </p:stCondLst>
                            <p:childTnLst>
                              <p:par>
                                <p:cTn id="43" presetID="9" presetClass="entr" presetSubtype="0" fill="hold" grpId="0" nodeType="after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dissolve">
                                      <p:cBhvr>
                                        <p:cTn id="45" dur="500"/>
                                        <p:tgtEl>
                                          <p:spTgt spid="6">
                                            <p:txEl>
                                              <p:pRg st="0" end="0"/>
                                            </p:txEl>
                                          </p:spTgt>
                                        </p:tgtEl>
                                      </p:cBhvr>
                                    </p:animEffect>
                                  </p:childTnLst>
                                </p:cTn>
                              </p:par>
                            </p:childTnLst>
                          </p:cTn>
                        </p:par>
                        <p:par>
                          <p:cTn id="46" fill="hold">
                            <p:stCondLst>
                              <p:cond delay="5300"/>
                            </p:stCondLst>
                            <p:childTnLst>
                              <p:par>
                                <p:cTn id="47" presetID="9" presetClass="entr" presetSubtype="0" fill="hold"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ssolve">
                                      <p:cBhvr>
                                        <p:cTn id="4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build="p"/>
      <p:bldP spid="7" grpId="0" animBg="1"/>
      <p:bldP spid="8" grpId="0" animBg="1"/>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xmlns="" id="{813963E1-BD5E-49B6-8546-4C9BB3A9A70E}"/>
              </a:ext>
            </a:extLst>
          </p:cNvPr>
          <p:cNvPicPr>
            <a:picLocks noChangeAspect="1"/>
          </p:cNvPicPr>
          <p:nvPr/>
        </p:nvPicPr>
        <p:blipFill>
          <a:blip r:embed="rId2"/>
          <a:stretch>
            <a:fillRect/>
          </a:stretch>
        </p:blipFill>
        <p:spPr>
          <a:xfrm>
            <a:off x="2675440" y="-532026"/>
            <a:ext cx="6078746" cy="8828451"/>
          </a:xfrm>
          <a:prstGeom prst="rect">
            <a:avLst/>
          </a:prstGeom>
        </p:spPr>
      </p:pic>
      <p:sp>
        <p:nvSpPr>
          <p:cNvPr id="2" name="Rectangle 1">
            <a:extLst>
              <a:ext uri="{FF2B5EF4-FFF2-40B4-BE49-F238E27FC236}">
                <a16:creationId xmlns:a16="http://schemas.microsoft.com/office/drawing/2014/main" xmlns="" id="{9984CC35-1749-4A85-8E34-472EDEA5B5F5}"/>
              </a:ext>
            </a:extLst>
          </p:cNvPr>
          <p:cNvSpPr/>
          <p:nvPr/>
        </p:nvSpPr>
        <p:spPr>
          <a:xfrm>
            <a:off x="-1258958" y="-848139"/>
            <a:ext cx="4426227" cy="7938052"/>
          </a:xfrm>
          <a:prstGeom prst="rect">
            <a:avLst/>
          </a:prstGeom>
          <a:ln w="762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261B0284-1940-4FAD-AB24-5BA42CA157D7}"/>
              </a:ext>
            </a:extLst>
          </p:cNvPr>
          <p:cNvSpPr/>
          <p:nvPr/>
        </p:nvSpPr>
        <p:spPr>
          <a:xfrm>
            <a:off x="8262357" y="-540026"/>
            <a:ext cx="4426227" cy="7938052"/>
          </a:xfrm>
          <a:prstGeom prst="rect">
            <a:avLst/>
          </a:prstGeom>
          <a:ln w="762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xmlns="" id="{9BF9D309-3F97-46A1-A737-350075D5CE66}"/>
              </a:ext>
            </a:extLst>
          </p:cNvPr>
          <p:cNvSpPr/>
          <p:nvPr/>
        </p:nvSpPr>
        <p:spPr>
          <a:xfrm>
            <a:off x="-1225826" y="-695739"/>
            <a:ext cx="4426227" cy="7938052"/>
          </a:xfrm>
          <a:prstGeom prst="rect">
            <a:avLst/>
          </a:prstGeom>
          <a:ln w="762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xmlns="" id="{ABB12BB8-81E8-4E4C-88C0-7E1F82AA57D2}"/>
              </a:ext>
            </a:extLst>
          </p:cNvPr>
          <p:cNvSpPr/>
          <p:nvPr/>
        </p:nvSpPr>
        <p:spPr>
          <a:xfrm>
            <a:off x="8256122" y="-543339"/>
            <a:ext cx="4426227" cy="7938052"/>
          </a:xfrm>
          <a:prstGeom prst="rect">
            <a:avLst/>
          </a:prstGeom>
          <a:ln w="76200">
            <a:solidFill>
              <a:schemeClr val="accent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75189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750"/>
                                        <p:tgtEl>
                                          <p:spTgt spid="4"/>
                                        </p:tgtEl>
                                      </p:cBhvr>
                                    </p:animEffect>
                                  </p:childTnLst>
                                </p:cTn>
                              </p:par>
                              <p:par>
                                <p:cTn id="8" presetID="2" presetClass="entr" presetSubtype="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500" fill="hold"/>
                                        <p:tgtEl>
                                          <p:spTgt spid="2"/>
                                        </p:tgtEl>
                                        <p:attrNameLst>
                                          <p:attrName>ppt_x</p:attrName>
                                        </p:attrNameLst>
                                      </p:cBhvr>
                                      <p:tavLst>
                                        <p:tav tm="0">
                                          <p:val>
                                            <p:strVal val="1+#ppt_w/2"/>
                                          </p:val>
                                        </p:tav>
                                        <p:tav tm="100000">
                                          <p:val>
                                            <p:strVal val="#ppt_x"/>
                                          </p:val>
                                        </p:tav>
                                      </p:tavLst>
                                    </p:anim>
                                    <p:anim calcmode="lin" valueType="num">
                                      <p:cBhvr additive="base">
                                        <p:cTn id="11" dur="1500" fill="hold"/>
                                        <p:tgtEl>
                                          <p:spTgt spid="2"/>
                                        </p:tgtEl>
                                        <p:attrNameLst>
                                          <p:attrName>ppt_y</p:attrName>
                                        </p:attrNameLst>
                                      </p:cBhvr>
                                      <p:tavLst>
                                        <p:tav tm="0">
                                          <p:val>
                                            <p:strVal val="1+#ppt_h/2"/>
                                          </p:val>
                                        </p:tav>
                                        <p:tav tm="100000">
                                          <p:val>
                                            <p:strVal val="#ppt_y"/>
                                          </p:val>
                                        </p:tav>
                                      </p:tavLst>
                                    </p:anim>
                                  </p:childTnLst>
                                </p:cTn>
                              </p:par>
                              <p:par>
                                <p:cTn id="12" presetID="2" presetClass="entr" presetSubtype="9"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1500" fill="hold"/>
                                        <p:tgtEl>
                                          <p:spTgt spid="8"/>
                                        </p:tgtEl>
                                        <p:attrNameLst>
                                          <p:attrName>ppt_x</p:attrName>
                                        </p:attrNameLst>
                                      </p:cBhvr>
                                      <p:tavLst>
                                        <p:tav tm="0">
                                          <p:val>
                                            <p:strVal val="0-#ppt_w/2"/>
                                          </p:val>
                                        </p:tav>
                                        <p:tav tm="100000">
                                          <p:val>
                                            <p:strVal val="#ppt_x"/>
                                          </p:val>
                                        </p:tav>
                                      </p:tavLst>
                                    </p:anim>
                                    <p:anim calcmode="lin" valueType="num">
                                      <p:cBhvr additive="base">
                                        <p:cTn id="15" dur="1500" fill="hold"/>
                                        <p:tgtEl>
                                          <p:spTgt spid="8"/>
                                        </p:tgtEl>
                                        <p:attrNameLst>
                                          <p:attrName>ppt_y</p:attrName>
                                        </p:attrNameLst>
                                      </p:cBhvr>
                                      <p:tavLst>
                                        <p:tav tm="0">
                                          <p:val>
                                            <p:strVal val="0-#ppt_h/2"/>
                                          </p:val>
                                        </p:tav>
                                        <p:tav tm="100000">
                                          <p:val>
                                            <p:strVal val="#ppt_y"/>
                                          </p:val>
                                        </p:tav>
                                      </p:tavLst>
                                    </p:anim>
                                  </p:childTnLst>
                                </p:cTn>
                              </p:par>
                              <p:par>
                                <p:cTn id="16" presetID="2" presetClass="entr" presetSubtype="3"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500" fill="hold"/>
                                        <p:tgtEl>
                                          <p:spTgt spid="5"/>
                                        </p:tgtEl>
                                        <p:attrNameLst>
                                          <p:attrName>ppt_x</p:attrName>
                                        </p:attrNameLst>
                                      </p:cBhvr>
                                      <p:tavLst>
                                        <p:tav tm="0">
                                          <p:val>
                                            <p:strVal val="1+#ppt_w/2"/>
                                          </p:val>
                                        </p:tav>
                                        <p:tav tm="100000">
                                          <p:val>
                                            <p:strVal val="#ppt_x"/>
                                          </p:val>
                                        </p:tav>
                                      </p:tavLst>
                                    </p:anim>
                                    <p:anim calcmode="lin" valueType="num">
                                      <p:cBhvr additive="base">
                                        <p:cTn id="19" dur="1500" fill="hold"/>
                                        <p:tgtEl>
                                          <p:spTgt spid="5"/>
                                        </p:tgtEl>
                                        <p:attrNameLst>
                                          <p:attrName>ppt_y</p:attrName>
                                        </p:attrNameLst>
                                      </p:cBhvr>
                                      <p:tavLst>
                                        <p:tav tm="0">
                                          <p:val>
                                            <p:strVal val="0-#ppt_h/2"/>
                                          </p:val>
                                        </p:tav>
                                        <p:tav tm="100000">
                                          <p:val>
                                            <p:strVal val="#ppt_y"/>
                                          </p:val>
                                        </p:tav>
                                      </p:tavLst>
                                    </p:anim>
                                  </p:childTnLst>
                                </p:cTn>
                              </p:par>
                              <p:par>
                                <p:cTn id="20" presetID="2" presetClass="entr" presetSubtype="12"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1500" fill="hold"/>
                                        <p:tgtEl>
                                          <p:spTgt spid="6"/>
                                        </p:tgtEl>
                                        <p:attrNameLst>
                                          <p:attrName>ppt_x</p:attrName>
                                        </p:attrNameLst>
                                      </p:cBhvr>
                                      <p:tavLst>
                                        <p:tav tm="0">
                                          <p:val>
                                            <p:strVal val="0-#ppt_w/2"/>
                                          </p:val>
                                        </p:tav>
                                        <p:tav tm="100000">
                                          <p:val>
                                            <p:strVal val="#ppt_x"/>
                                          </p:val>
                                        </p:tav>
                                      </p:tavLst>
                                    </p:anim>
                                    <p:anim calcmode="lin" valueType="num">
                                      <p:cBhvr additive="base">
                                        <p:cTn id="23" dur="1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691AB7-3521-44D1-8C0A-EB4C46E90A0C}"/>
              </a:ext>
            </a:extLst>
          </p:cNvPr>
          <p:cNvSpPr>
            <a:spLocks noGrp="1"/>
          </p:cNvSpPr>
          <p:nvPr>
            <p:ph type="title"/>
          </p:nvPr>
        </p:nvSpPr>
        <p:spPr>
          <a:xfrm>
            <a:off x="3040117" y="2373"/>
            <a:ext cx="8696864" cy="1350538"/>
          </a:xfrm>
        </p:spPr>
        <p:txBody>
          <a:bodyPr/>
          <a:lstStyle/>
          <a:p>
            <a:r>
              <a:rPr lang="en-US" dirty="0"/>
              <a:t>THE masque of the red death</a:t>
            </a:r>
          </a:p>
        </p:txBody>
      </p:sp>
      <p:sp>
        <p:nvSpPr>
          <p:cNvPr id="3" name="Content Placeholder 2">
            <a:extLst>
              <a:ext uri="{FF2B5EF4-FFF2-40B4-BE49-F238E27FC236}">
                <a16:creationId xmlns:a16="http://schemas.microsoft.com/office/drawing/2014/main" xmlns="" id="{4B69E83E-148C-4EB5-B99A-B5C60A76DDFA}"/>
              </a:ext>
            </a:extLst>
          </p:cNvPr>
          <p:cNvSpPr>
            <a:spLocks noGrp="1"/>
          </p:cNvSpPr>
          <p:nvPr>
            <p:ph idx="1"/>
          </p:nvPr>
        </p:nvSpPr>
        <p:spPr>
          <a:xfrm>
            <a:off x="343140" y="2002090"/>
            <a:ext cx="5033193" cy="3331909"/>
          </a:xfrm>
        </p:spPr>
        <p:txBody>
          <a:bodyPr vert="horz" lIns="91440" tIns="45720" rIns="91440" bIns="45720" rtlCol="0" anchor="t">
            <a:noAutofit/>
          </a:bodyPr>
          <a:lstStyle/>
          <a:p>
            <a:pPr marL="0" indent="0">
              <a:buNone/>
            </a:pPr>
            <a:r>
              <a:rPr lang="en-GB" sz="1800" dirty="0" smtClean="0"/>
              <a:t>Conventions </a:t>
            </a:r>
            <a:r>
              <a:rPr lang="en-GB" sz="1800" dirty="0"/>
              <a:t>of the gothic genre that are evident:</a:t>
            </a:r>
          </a:p>
          <a:p>
            <a:pPr marL="457200" lvl="1" indent="0">
              <a:buNone/>
            </a:pPr>
            <a:r>
              <a:rPr lang="en-GB" sz="1800" dirty="0">
                <a:solidFill>
                  <a:schemeClr val="accent1"/>
                </a:solidFill>
              </a:rPr>
              <a:t>Terror</a:t>
            </a:r>
            <a:r>
              <a:rPr lang="en-GB" sz="1800" dirty="0"/>
              <a:t>- Poe uses terror (i.e. inexplicit descriptions) rather than horror to open the readers mind without making them distressed (Bowen 2014).</a:t>
            </a:r>
          </a:p>
          <a:p>
            <a:pPr marL="457200" lvl="1" indent="0">
              <a:buNone/>
            </a:pPr>
            <a:r>
              <a:rPr lang="en-GB" sz="1800" dirty="0">
                <a:solidFill>
                  <a:schemeClr val="accent1"/>
                </a:solidFill>
              </a:rPr>
              <a:t>Beauty vs horror</a:t>
            </a:r>
            <a:r>
              <a:rPr lang="en-GB" sz="1800" dirty="0"/>
              <a:t>- Poe creates a sharp contrast between the beauty and pain found in death.</a:t>
            </a:r>
          </a:p>
          <a:p>
            <a:pPr marL="457200" lvl="1" indent="0">
              <a:buNone/>
            </a:pPr>
            <a:r>
              <a:rPr lang="en-GB" sz="1800" dirty="0">
                <a:solidFill>
                  <a:schemeClr val="accent1"/>
                </a:solidFill>
              </a:rPr>
              <a:t>Human fallibility</a:t>
            </a:r>
            <a:r>
              <a:rPr lang="en-GB" sz="1800" dirty="0"/>
              <a:t>- Prince Prospero and his company believe they can avoid death</a:t>
            </a:r>
            <a:r>
              <a:rPr lang="en-GB" sz="1800" dirty="0" smtClean="0"/>
              <a:t>.</a:t>
            </a:r>
          </a:p>
          <a:p>
            <a:pPr marL="457200" lvl="1" indent="0">
              <a:buNone/>
            </a:pPr>
            <a:r>
              <a:rPr lang="en-GB" sz="1800" dirty="0">
                <a:solidFill>
                  <a:schemeClr val="accent1"/>
                </a:solidFill>
              </a:rPr>
              <a:t>Madness</a:t>
            </a:r>
            <a:r>
              <a:rPr lang="en-GB" sz="1800" dirty="0"/>
              <a:t>- it isn't clear whether the Prince is actually mad. This might be a commentary on the judgement of 19th Century society.</a:t>
            </a:r>
          </a:p>
          <a:p>
            <a:pPr marL="457200" lvl="1" indent="0">
              <a:buNone/>
            </a:pPr>
            <a:endParaRPr lang="en-GB" sz="1800" dirty="0"/>
          </a:p>
          <a:p>
            <a:pPr marL="457200" lvl="1" indent="0">
              <a:buNone/>
            </a:pPr>
            <a:endParaRPr lang="en-GB" sz="1400" dirty="0"/>
          </a:p>
          <a:p>
            <a:pPr lvl="1"/>
            <a:endParaRPr lang="en-GB" sz="1400" dirty="0"/>
          </a:p>
        </p:txBody>
      </p:sp>
      <p:pic>
        <p:nvPicPr>
          <p:cNvPr id="5" name="Picture 4">
            <a:extLst>
              <a:ext uri="{FF2B5EF4-FFF2-40B4-BE49-F238E27FC236}">
                <a16:creationId xmlns:a16="http://schemas.microsoft.com/office/drawing/2014/main" xmlns="" id="{242FEA89-C2F7-4613-A179-A5829CDC8BC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14" b="93441" l="3834" r="89883">
                        <a14:foregroundMark x1="74121" y1="88117" x2="60170" y2="92361"/>
                        <a14:foregroundMark x1="68690" y1="14198" x2="61661" y2="12269"/>
                        <a14:foregroundMark x1="73695" y1="11960" x2="60490" y2="9414"/>
                        <a14:foregroundMark x1="11608" y1="38657" x2="3834" y2="47917"/>
                        <a14:foregroundMark x1="76038" y1="93441" x2="66667" y2="91744"/>
                      </a14:backgroundRemoval>
                    </a14:imgEffect>
                  </a14:imgLayer>
                </a14:imgProps>
              </a:ext>
              <a:ext uri="{28A0092B-C50C-407E-A947-70E740481C1C}">
                <a14:useLocalDpi xmlns:a14="http://schemas.microsoft.com/office/drawing/2010/main" val="0"/>
              </a:ext>
            </a:extLst>
          </a:blip>
          <a:stretch>
            <a:fillRect/>
          </a:stretch>
        </p:blipFill>
        <p:spPr>
          <a:xfrm>
            <a:off x="11124345" y="5505089"/>
            <a:ext cx="978515" cy="1350538"/>
          </a:xfrm>
          <a:prstGeom prst="rect">
            <a:avLst/>
          </a:prstGeom>
        </p:spPr>
      </p:pic>
      <p:pic>
        <p:nvPicPr>
          <p:cNvPr id="6" name="Picture 5">
            <a:extLst>
              <a:ext uri="{FF2B5EF4-FFF2-40B4-BE49-F238E27FC236}">
                <a16:creationId xmlns:a16="http://schemas.microsoft.com/office/drawing/2014/main" xmlns="" id="{914E2F27-1F26-4C14-A515-70EB260B6EE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14" b="93441" l="3834" r="89883">
                        <a14:foregroundMark x1="74121" y1="88117" x2="60170" y2="92361"/>
                        <a14:foregroundMark x1="68690" y1="14198" x2="61661" y2="12269"/>
                        <a14:foregroundMark x1="73695" y1="11960" x2="60490" y2="9414"/>
                        <a14:foregroundMark x1="11608" y1="38657" x2="3834" y2="47917"/>
                        <a14:foregroundMark x1="76038" y1="93441" x2="66667" y2="91744"/>
                      </a14:backgroundRemoval>
                    </a14:imgEffect>
                  </a14:imgLayer>
                </a14:imgProps>
              </a:ext>
              <a:ext uri="{28A0092B-C50C-407E-A947-70E740481C1C}">
                <a14:useLocalDpi xmlns:a14="http://schemas.microsoft.com/office/drawing/2010/main" val="0"/>
              </a:ext>
            </a:extLst>
          </a:blip>
          <a:stretch>
            <a:fillRect/>
          </a:stretch>
        </p:blipFill>
        <p:spPr>
          <a:xfrm>
            <a:off x="10549260" y="5505089"/>
            <a:ext cx="978515" cy="1350538"/>
          </a:xfrm>
          <a:prstGeom prst="rect">
            <a:avLst/>
          </a:prstGeom>
        </p:spPr>
      </p:pic>
      <p:pic>
        <p:nvPicPr>
          <p:cNvPr id="7" name="Picture 6">
            <a:extLst>
              <a:ext uri="{FF2B5EF4-FFF2-40B4-BE49-F238E27FC236}">
                <a16:creationId xmlns:a16="http://schemas.microsoft.com/office/drawing/2014/main" xmlns="" id="{4BD0C667-2F90-497E-B5FD-88674738A97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14" b="93441" l="3834" r="89883">
                        <a14:foregroundMark x1="74121" y1="88117" x2="60170" y2="92361"/>
                        <a14:foregroundMark x1="68690" y1="14198" x2="61661" y2="12269"/>
                        <a14:foregroundMark x1="73695" y1="11960" x2="60490" y2="9414"/>
                        <a14:foregroundMark x1="11608" y1="38657" x2="3834" y2="47917"/>
                        <a14:foregroundMark x1="76038" y1="93441" x2="66667" y2="91744"/>
                      </a14:backgroundRemoval>
                    </a14:imgEffect>
                  </a14:imgLayer>
                </a14:imgProps>
              </a:ext>
              <a:ext uri="{28A0092B-C50C-407E-A947-70E740481C1C}">
                <a14:useLocalDpi xmlns:a14="http://schemas.microsoft.com/office/drawing/2010/main" val="0"/>
              </a:ext>
            </a:extLst>
          </a:blip>
          <a:stretch>
            <a:fillRect/>
          </a:stretch>
        </p:blipFill>
        <p:spPr>
          <a:xfrm>
            <a:off x="9958297" y="5505089"/>
            <a:ext cx="978515" cy="1350538"/>
          </a:xfrm>
          <a:prstGeom prst="rect">
            <a:avLst/>
          </a:prstGeom>
        </p:spPr>
      </p:pic>
      <p:pic>
        <p:nvPicPr>
          <p:cNvPr id="8" name="Picture 7">
            <a:extLst>
              <a:ext uri="{FF2B5EF4-FFF2-40B4-BE49-F238E27FC236}">
                <a16:creationId xmlns:a16="http://schemas.microsoft.com/office/drawing/2014/main" xmlns="" id="{3747363C-4103-406F-A1A9-FA9F488AEEE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14" b="93441" l="3834" r="89883">
                        <a14:foregroundMark x1="74121" y1="88117" x2="60170" y2="92361"/>
                        <a14:foregroundMark x1="68690" y1="14198" x2="61661" y2="12269"/>
                        <a14:foregroundMark x1="73695" y1="11960" x2="60490" y2="9414"/>
                        <a14:foregroundMark x1="11608" y1="38657" x2="3834" y2="47917"/>
                        <a14:foregroundMark x1="76038" y1="93441" x2="66667" y2="91744"/>
                      </a14:backgroundRemoval>
                    </a14:imgEffect>
                  </a14:imgLayer>
                </a14:imgProps>
              </a:ext>
              <a:ext uri="{28A0092B-C50C-407E-A947-70E740481C1C}">
                <a14:useLocalDpi xmlns:a14="http://schemas.microsoft.com/office/drawing/2010/main" val="0"/>
              </a:ext>
            </a:extLst>
          </a:blip>
          <a:stretch>
            <a:fillRect/>
          </a:stretch>
        </p:blipFill>
        <p:spPr>
          <a:xfrm>
            <a:off x="9407979" y="5505089"/>
            <a:ext cx="978515" cy="1350538"/>
          </a:xfrm>
          <a:prstGeom prst="rect">
            <a:avLst/>
          </a:prstGeom>
        </p:spPr>
      </p:pic>
      <p:pic>
        <p:nvPicPr>
          <p:cNvPr id="9" name="Picture 8">
            <a:extLst>
              <a:ext uri="{FF2B5EF4-FFF2-40B4-BE49-F238E27FC236}">
                <a16:creationId xmlns:a16="http://schemas.microsoft.com/office/drawing/2014/main" xmlns="" id="{F7011E14-E05D-4656-A7A1-8464362FA74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14" b="93441" l="3834" r="89883">
                        <a14:foregroundMark x1="74121" y1="88117" x2="60170" y2="92361"/>
                        <a14:foregroundMark x1="68690" y1="14198" x2="61661" y2="12269"/>
                        <a14:foregroundMark x1="73695" y1="11960" x2="60490" y2="9414"/>
                        <a14:foregroundMark x1="11608" y1="38657" x2="3834" y2="47917"/>
                        <a14:foregroundMark x1="76038" y1="93441" x2="66667" y2="91744"/>
                      </a14:backgroundRemoval>
                    </a14:imgEffect>
                  </a14:imgLayer>
                </a14:imgProps>
              </a:ext>
              <a:ext uri="{28A0092B-C50C-407E-A947-70E740481C1C}">
                <a14:useLocalDpi xmlns:a14="http://schemas.microsoft.com/office/drawing/2010/main" val="0"/>
              </a:ext>
            </a:extLst>
          </a:blip>
          <a:stretch>
            <a:fillRect/>
          </a:stretch>
        </p:blipFill>
        <p:spPr>
          <a:xfrm>
            <a:off x="8871334" y="5505089"/>
            <a:ext cx="978515" cy="1350538"/>
          </a:xfrm>
          <a:prstGeom prst="rect">
            <a:avLst/>
          </a:prstGeom>
        </p:spPr>
      </p:pic>
      <p:pic>
        <p:nvPicPr>
          <p:cNvPr id="10" name="Picture 9">
            <a:extLst>
              <a:ext uri="{FF2B5EF4-FFF2-40B4-BE49-F238E27FC236}">
                <a16:creationId xmlns:a16="http://schemas.microsoft.com/office/drawing/2014/main" xmlns="" id="{8BBA9D55-B61C-4807-8A7A-9AA9587FFD1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14" b="93441" l="3834" r="89883">
                        <a14:foregroundMark x1="74121" y1="88117" x2="60170" y2="92361"/>
                        <a14:foregroundMark x1="68690" y1="14198" x2="61661" y2="12269"/>
                        <a14:foregroundMark x1="73695" y1="11960" x2="60490" y2="9414"/>
                        <a14:foregroundMark x1="11608" y1="38657" x2="3834" y2="47917"/>
                        <a14:foregroundMark x1="76038" y1="93441" x2="66667" y2="91744"/>
                      </a14:backgroundRemoval>
                    </a14:imgEffect>
                  </a14:imgLayer>
                </a14:imgProps>
              </a:ext>
              <a:ext uri="{28A0092B-C50C-407E-A947-70E740481C1C}">
                <a14:useLocalDpi xmlns:a14="http://schemas.microsoft.com/office/drawing/2010/main" val="0"/>
              </a:ext>
            </a:extLst>
          </a:blip>
          <a:stretch>
            <a:fillRect/>
          </a:stretch>
        </p:blipFill>
        <p:spPr>
          <a:xfrm>
            <a:off x="8295569" y="5505089"/>
            <a:ext cx="978515" cy="1350538"/>
          </a:xfrm>
          <a:prstGeom prst="rect">
            <a:avLst/>
          </a:prstGeom>
        </p:spPr>
      </p:pic>
      <p:sp>
        <p:nvSpPr>
          <p:cNvPr id="4" name="TextBox 3"/>
          <p:cNvSpPr txBox="1"/>
          <p:nvPr/>
        </p:nvSpPr>
        <p:spPr>
          <a:xfrm>
            <a:off x="6053666" y="1947332"/>
            <a:ext cx="5122334" cy="3970318"/>
          </a:xfrm>
          <a:prstGeom prst="rect">
            <a:avLst/>
          </a:prstGeom>
          <a:noFill/>
        </p:spPr>
        <p:txBody>
          <a:bodyPr wrap="square" rtlCol="0">
            <a:spAutoFit/>
          </a:bodyPr>
          <a:lstStyle/>
          <a:p>
            <a:pPr lvl="1"/>
            <a:r>
              <a:rPr lang="en-GB" dirty="0" smtClean="0">
                <a:solidFill>
                  <a:schemeClr val="accent1"/>
                </a:solidFill>
              </a:rPr>
              <a:t>Gloomy </a:t>
            </a:r>
            <a:r>
              <a:rPr lang="en-GB" dirty="0">
                <a:solidFill>
                  <a:schemeClr val="accent1"/>
                </a:solidFill>
              </a:rPr>
              <a:t>setting</a:t>
            </a:r>
            <a:r>
              <a:rPr lang="en-GB" dirty="0"/>
              <a:t>- the corruption of the perfect setting highlights that not even the upper class are untouchable.  American authors used settings (e.g. the abbey) that weren't apart of the American landscape, as it was believed that there wasn't enough architectural history in America to use in Gothic literature. Hence, their eyes were “trained” on the European landscape. (Crow 2009: 10)</a:t>
            </a:r>
          </a:p>
          <a:p>
            <a:pPr lvl="1"/>
            <a:r>
              <a:rPr lang="en-GB" dirty="0">
                <a:solidFill>
                  <a:schemeClr val="accent1"/>
                </a:solidFill>
              </a:rPr>
              <a:t>Supernatural</a:t>
            </a:r>
            <a:r>
              <a:rPr lang="en-GB" dirty="0"/>
              <a:t>- the masked figure is described as ghostlike and </a:t>
            </a:r>
            <a:r>
              <a:rPr lang="en-GB" dirty="0" err="1"/>
              <a:t>unhuman</a:t>
            </a:r>
            <a:r>
              <a:rPr lang="en-GB" dirty="0"/>
              <a:t>. </a:t>
            </a:r>
          </a:p>
          <a:p>
            <a:endParaRPr lang="en-US" dirty="0"/>
          </a:p>
        </p:txBody>
      </p:sp>
      <p:sp>
        <p:nvSpPr>
          <p:cNvPr id="11" name="TextBox 10"/>
          <p:cNvSpPr txBox="1"/>
          <p:nvPr/>
        </p:nvSpPr>
        <p:spPr>
          <a:xfrm>
            <a:off x="649111" y="1185333"/>
            <a:ext cx="10710333" cy="923330"/>
          </a:xfrm>
          <a:prstGeom prst="rect">
            <a:avLst/>
          </a:prstGeom>
          <a:noFill/>
        </p:spPr>
        <p:txBody>
          <a:bodyPr wrap="square" rtlCol="0">
            <a:spAutoFit/>
          </a:bodyPr>
          <a:lstStyle/>
          <a:p>
            <a:r>
              <a:rPr lang="en-US" dirty="0"/>
              <a:t>Summary: 'The Red Death' takes over Prince Prospero's kingdom. He locks himself and his company away in the abbey to evade death. </a:t>
            </a:r>
          </a:p>
          <a:p>
            <a:endParaRPr lang="en-US" dirty="0"/>
          </a:p>
        </p:txBody>
      </p:sp>
      <p:sp>
        <p:nvSpPr>
          <p:cNvPr id="12" name="Rectangle 11"/>
          <p:cNvSpPr/>
          <p:nvPr/>
        </p:nvSpPr>
        <p:spPr>
          <a:xfrm>
            <a:off x="4727222" y="6272004"/>
            <a:ext cx="3513667" cy="261610"/>
          </a:xfrm>
          <a:prstGeom prst="rect">
            <a:avLst/>
          </a:prstGeom>
        </p:spPr>
        <p:txBody>
          <a:bodyPr wrap="square">
            <a:spAutoFit/>
          </a:bodyPr>
          <a:lstStyle/>
          <a:p>
            <a:r>
              <a:rPr lang="en-US" sz="1100" dirty="0"/>
              <a:t>Figure 8</a:t>
            </a:r>
            <a:r>
              <a:rPr lang="en-US" sz="1100" dirty="0" smtClean="0"/>
              <a:t>. </a:t>
            </a:r>
            <a:endParaRPr lang="en-US" sz="1100" dirty="0"/>
          </a:p>
        </p:txBody>
      </p:sp>
    </p:spTree>
    <p:extLst>
      <p:ext uri="{BB962C8B-B14F-4D97-AF65-F5344CB8AC3E}">
        <p14:creationId xmlns:p14="http://schemas.microsoft.com/office/powerpoint/2010/main" val="139048000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repeatCount="20000" repeatDur="0" restart="never" fill="hold" nodeType="withEffect">
                                  <p:stCondLst>
                                    <p:cond delay="0"/>
                                  </p:stCondLst>
                                  <p:childTnLst>
                                    <p:set>
                                      <p:cBhvr additive="base" accumulate="none">
                                        <p:cTn id="6" dur="900" repeatDur="0" restart="never" fill="hold">
                                          <p:stCondLst>
                                            <p:cond delay="0"/>
                                          </p:stCondLst>
                                        </p:cTn>
                                        <p:tgtEl>
                                          <p:spTgt spid="5"/>
                                        </p:tgtEl>
                                        <p:attrNameLst>
                                          <p:attrName>style.visibility</p:attrName>
                                        </p:attrNameLst>
                                      </p:cBhvr>
                                      <p:to>
                                        <p:strVal val="visible"/>
                                      </p:to>
                                    </p:set>
                                    <p:set>
                                      <p:cBhvr additive="base" accumulate="none">
                                        <p:cTn id="7" dur="800" repeatDur="0" restart="never" fill="hold">
                                          <p:stCondLst>
                                            <p:cond delay="100"/>
                                          </p:stCondLst>
                                        </p:cTn>
                                        <p:tgtEl>
                                          <p:spTgt spid="5"/>
                                        </p:tgtEl>
                                        <p:attrNameLst>
                                          <p:attrName>style.visibility</p:attrName>
                                        </p:attrNameLst>
                                      </p:cBhvr>
                                      <p:to>
                                        <p:strVal val="hidden"/>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8" presetID="11" presetClass="entr" presetSubtype="0" repeatCount="20000" repeatDur="0" restart="never" fill="hold" nodeType="withEffect">
                                  <p:stCondLst>
                                    <p:cond delay="100"/>
                                  </p:stCondLst>
                                  <p:childTnLst>
                                    <p:set>
                                      <p:cBhvr additive="base" accumulate="none">
                                        <p:cTn id="9" dur="900" repeatDur="0" restart="never" fill="hold">
                                          <p:stCondLst>
                                            <p:cond delay="0"/>
                                          </p:stCondLst>
                                        </p:cTn>
                                        <p:tgtEl>
                                          <p:spTgt spid="6"/>
                                        </p:tgtEl>
                                        <p:attrNameLst>
                                          <p:attrName>style.visibility</p:attrName>
                                        </p:attrNameLst>
                                      </p:cBhvr>
                                      <p:to>
                                        <p:strVal val="visible"/>
                                      </p:to>
                                    </p:set>
                                    <p:set>
                                      <p:cBhvr additive="base" accumulate="none">
                                        <p:cTn id="10" dur="800" repeatDur="0" restart="never" fill="hold">
                                          <p:stCondLst>
                                            <p:cond delay="100"/>
                                          </p:stCondLst>
                                        </p:cTn>
                                        <p:tgtEl>
                                          <p:spTgt spid="6"/>
                                        </p:tgtEl>
                                        <p:attrNameLst>
                                          <p:attrName>style.visibility</p:attrName>
                                        </p:attrNameLst>
                                      </p:cBhvr>
                                      <p:to>
                                        <p:strVal val="hidden"/>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1" presetID="11" presetClass="entr" presetSubtype="0" repeatCount="20000" repeatDur="0" restart="never" fill="hold" nodeType="withEffect">
                                  <p:stCondLst>
                                    <p:cond delay="300"/>
                                  </p:stCondLst>
                                  <p:childTnLst>
                                    <p:set>
                                      <p:cBhvr additive="base" accumulate="none">
                                        <p:cTn id="12" dur="900" repeatDur="0" restart="never" fill="hold">
                                          <p:stCondLst>
                                            <p:cond delay="0"/>
                                          </p:stCondLst>
                                        </p:cTn>
                                        <p:tgtEl>
                                          <p:spTgt spid="8"/>
                                        </p:tgtEl>
                                        <p:attrNameLst>
                                          <p:attrName>style.visibility</p:attrName>
                                        </p:attrNameLst>
                                      </p:cBhvr>
                                      <p:to>
                                        <p:strVal val="visible"/>
                                      </p:to>
                                    </p:set>
                                    <p:set>
                                      <p:cBhvr additive="base" accumulate="none">
                                        <p:cTn id="13" dur="800" repeatDur="0" restart="never" fill="hold">
                                          <p:stCondLst>
                                            <p:cond delay="100"/>
                                          </p:stCondLst>
                                        </p:cTn>
                                        <p:tgtEl>
                                          <p:spTgt spid="8"/>
                                        </p:tgtEl>
                                        <p:attrNameLst>
                                          <p:attrName>style.visibility</p:attrName>
                                        </p:attrNameLst>
                                      </p:cBhvr>
                                      <p:to>
                                        <p:strVal val="hidden"/>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4" presetID="11" presetClass="entr" presetSubtype="0" repeatCount="20000" repeatDur="0" restart="never" fill="hold" nodeType="withEffect">
                                  <p:stCondLst>
                                    <p:cond delay="200"/>
                                  </p:stCondLst>
                                  <p:childTnLst>
                                    <p:set>
                                      <p:cBhvr additive="base" accumulate="none">
                                        <p:cTn id="15" dur="900" repeatDur="0" restart="never" fill="hold">
                                          <p:stCondLst>
                                            <p:cond delay="0"/>
                                          </p:stCondLst>
                                        </p:cTn>
                                        <p:tgtEl>
                                          <p:spTgt spid="7"/>
                                        </p:tgtEl>
                                        <p:attrNameLst>
                                          <p:attrName>style.visibility</p:attrName>
                                        </p:attrNameLst>
                                      </p:cBhvr>
                                      <p:to>
                                        <p:strVal val="visible"/>
                                      </p:to>
                                    </p:set>
                                    <p:set>
                                      <p:cBhvr additive="base" accumulate="none">
                                        <p:cTn id="16" dur="800" repeatDur="0" restart="never" fill="hold">
                                          <p:stCondLst>
                                            <p:cond delay="100"/>
                                          </p:stCondLst>
                                        </p:cTn>
                                        <p:tgtEl>
                                          <p:spTgt spid="7"/>
                                        </p:tgtEl>
                                        <p:attrNameLst>
                                          <p:attrName>style.visibility</p:attrName>
                                        </p:attrNameLst>
                                      </p:cBhvr>
                                      <p:to>
                                        <p:strVal val="hidden"/>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17" presetID="11" presetClass="entr" presetSubtype="0" repeatCount="20000" repeatDur="0" restart="never" fill="hold" nodeType="withEffect">
                                  <p:stCondLst>
                                    <p:cond delay="400"/>
                                  </p:stCondLst>
                                  <p:childTnLst>
                                    <p:set>
                                      <p:cBhvr additive="base" accumulate="none">
                                        <p:cTn id="18" dur="900" repeatDur="0" restart="never" fill="hold">
                                          <p:stCondLst>
                                            <p:cond delay="0"/>
                                          </p:stCondLst>
                                        </p:cTn>
                                        <p:tgtEl>
                                          <p:spTgt spid="9"/>
                                        </p:tgtEl>
                                        <p:attrNameLst>
                                          <p:attrName>style.visibility</p:attrName>
                                        </p:attrNameLst>
                                      </p:cBhvr>
                                      <p:to>
                                        <p:strVal val="visible"/>
                                      </p:to>
                                    </p:set>
                                    <p:set>
                                      <p:cBhvr additive="base" accumulate="none">
                                        <p:cTn id="19" dur="800" repeatDur="0" restart="never" fill="hold">
                                          <p:stCondLst>
                                            <p:cond delay="100"/>
                                          </p:stCondLst>
                                        </p:cTn>
                                        <p:tgtEl>
                                          <p:spTgt spid="9"/>
                                        </p:tgtEl>
                                        <p:attrNameLst>
                                          <p:attrName>style.visibility</p:attrName>
                                        </p:attrNameLst>
                                      </p:cBhvr>
                                      <p:to>
                                        <p:strVal val="hidden"/>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20" presetID="11" presetClass="entr" presetSubtype="0" repeatCount="20000" repeatDur="0" restart="never" fill="hold" nodeType="withEffect">
                                  <p:stCondLst>
                                    <p:cond delay="500"/>
                                  </p:stCondLst>
                                  <p:childTnLst>
                                    <p:set>
                                      <p:cBhvr additive="base" accumulate="none">
                                        <p:cTn id="21" dur="900" repeatDur="0" restart="never" fill="hold">
                                          <p:stCondLst>
                                            <p:cond delay="0"/>
                                          </p:stCondLst>
                                        </p:cTn>
                                        <p:tgtEl>
                                          <p:spTgt spid="10"/>
                                        </p:tgtEl>
                                        <p:attrNameLst>
                                          <p:attrName>style.visibility</p:attrName>
                                        </p:attrNameLst>
                                      </p:cBhvr>
                                      <p:to>
                                        <p:strVal val="visible"/>
                                      </p:to>
                                    </p:set>
                                    <p:set>
                                      <p:cBhvr additive="base" accumulate="none">
                                        <p:cTn id="22" dur="800" repeatDur="0" restart="never" fill="hold">
                                          <p:stCondLst>
                                            <p:cond delay="100"/>
                                          </p:stCondLst>
                                        </p:cTn>
                                        <p:tgtEl>
                                          <p:spTgt spid="10"/>
                                        </p:tgtEl>
                                        <p:attrNameLst>
                                          <p:attrName>style.visibility</p:attrName>
                                        </p:attrNameLst>
                                      </p:cBhvr>
                                      <p:to>
                                        <p:strVal val="hidden"/>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7F859-61AD-4D7E-9470-F49748A8265E}"/>
              </a:ext>
            </a:extLst>
          </p:cNvPr>
          <p:cNvSpPr>
            <a:spLocks noGrp="1"/>
          </p:cNvSpPr>
          <p:nvPr>
            <p:ph type="title"/>
          </p:nvPr>
        </p:nvSpPr>
        <p:spPr>
          <a:xfrm>
            <a:off x="2895600" y="554166"/>
            <a:ext cx="8610600" cy="1293028"/>
          </a:xfrm>
        </p:spPr>
        <p:txBody>
          <a:bodyPr/>
          <a:lstStyle/>
          <a:p>
            <a:r>
              <a:rPr lang="en-US" dirty="0"/>
              <a:t>Analysis of the masque of the red death</a:t>
            </a:r>
          </a:p>
        </p:txBody>
      </p:sp>
      <p:sp>
        <p:nvSpPr>
          <p:cNvPr id="3" name="Content Placeholder 2">
            <a:extLst>
              <a:ext uri="{FF2B5EF4-FFF2-40B4-BE49-F238E27FC236}">
                <a16:creationId xmlns:a16="http://schemas.microsoft.com/office/drawing/2014/main" xmlns="" id="{7D369985-B76F-40C2-8470-2CD9CA08447F}"/>
              </a:ext>
            </a:extLst>
          </p:cNvPr>
          <p:cNvSpPr>
            <a:spLocks noGrp="1"/>
          </p:cNvSpPr>
          <p:nvPr>
            <p:ph idx="1"/>
          </p:nvPr>
        </p:nvSpPr>
        <p:spPr>
          <a:xfrm>
            <a:off x="550333" y="2087084"/>
            <a:ext cx="10820400" cy="1666472"/>
          </a:xfrm>
        </p:spPr>
        <p:txBody>
          <a:bodyPr vert="horz" lIns="91440" tIns="45720" rIns="91440" bIns="45720" rtlCol="0" anchor="t">
            <a:noAutofit/>
          </a:bodyPr>
          <a:lstStyle/>
          <a:p>
            <a:pPr marL="285750" indent="-285750"/>
            <a:r>
              <a:rPr lang="en-GB" sz="1800" dirty="0">
                <a:solidFill>
                  <a:srgbClr val="FF0000"/>
                </a:solidFill>
              </a:rPr>
              <a:t>The seven apartments</a:t>
            </a:r>
            <a:r>
              <a:rPr lang="en-GB" sz="1800" dirty="0"/>
              <a:t>- allegory for the stages of human life. Prince Prospero chases the masked figure through the seven apartments, where he finally encounters the figure in the black room. Thus, he both literally and metaphorically runs to his death. </a:t>
            </a:r>
          </a:p>
          <a:p>
            <a:pPr marL="285750" indent="-285750"/>
            <a:endParaRPr lang="en-GB" sz="1800" dirty="0" smtClean="0">
              <a:solidFill>
                <a:srgbClr val="FF0000"/>
              </a:solidFill>
            </a:endParaRPr>
          </a:p>
          <a:p>
            <a:pPr marL="285750" indent="-285750"/>
            <a:r>
              <a:rPr lang="en-GB" sz="1800" dirty="0" smtClean="0">
                <a:solidFill>
                  <a:srgbClr val="FF0000"/>
                </a:solidFill>
              </a:rPr>
              <a:t>The </a:t>
            </a:r>
            <a:r>
              <a:rPr lang="en-GB" sz="1800" dirty="0">
                <a:solidFill>
                  <a:srgbClr val="FF0000"/>
                </a:solidFill>
              </a:rPr>
              <a:t>ebony clock- </a:t>
            </a:r>
            <a:r>
              <a:rPr lang="en-GB" sz="1800" dirty="0"/>
              <a:t>each time it chimes, the party stops. The clock serves as a reminder to the guests that they cannot avoid death and suggests that death is approaching.</a:t>
            </a:r>
            <a:endParaRPr lang="en-US" sz="1800" dirty="0"/>
          </a:p>
          <a:p>
            <a:pPr marL="0" indent="0">
              <a:buNone/>
            </a:pPr>
            <a:endParaRPr lang="en-GB" sz="2400" u="sng" dirty="0"/>
          </a:p>
          <a:p>
            <a:endParaRPr lang="en-GB" dirty="0"/>
          </a:p>
          <a:p>
            <a:endParaRPr lang="en-GB" dirty="0"/>
          </a:p>
        </p:txBody>
      </p:sp>
      <p:pic>
        <p:nvPicPr>
          <p:cNvPr id="5" name="Picture 4">
            <a:extLst>
              <a:ext uri="{FF2B5EF4-FFF2-40B4-BE49-F238E27FC236}">
                <a16:creationId xmlns:a16="http://schemas.microsoft.com/office/drawing/2014/main" xmlns="" id="{82057242-5009-4AAD-885D-8254BF5F515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14" b="93441" l="3834" r="89883">
                        <a14:foregroundMark x1="74121" y1="88117" x2="60170" y2="92361"/>
                        <a14:foregroundMark x1="68690" y1="14198" x2="61661" y2="12269"/>
                        <a14:foregroundMark x1="73695" y1="11960" x2="60490" y2="9414"/>
                        <a14:foregroundMark x1="11608" y1="38657" x2="3834" y2="47917"/>
                        <a14:foregroundMark x1="76038" y1="93441" x2="66667" y2="91744"/>
                      </a14:backgroundRemoval>
                    </a14:imgEffect>
                  </a14:imgLayer>
                </a14:imgProps>
              </a:ext>
              <a:ext uri="{28A0092B-C50C-407E-A947-70E740481C1C}">
                <a14:useLocalDpi xmlns:a14="http://schemas.microsoft.com/office/drawing/2010/main" val="0"/>
              </a:ext>
            </a:extLst>
          </a:blip>
          <a:stretch>
            <a:fillRect/>
          </a:stretch>
        </p:blipFill>
        <p:spPr>
          <a:xfrm>
            <a:off x="10029676" y="3844014"/>
            <a:ext cx="1964461" cy="2711332"/>
          </a:xfrm>
          <a:prstGeom prst="rect">
            <a:avLst/>
          </a:prstGeom>
        </p:spPr>
      </p:pic>
      <p:pic>
        <p:nvPicPr>
          <p:cNvPr id="6" name="Picture 5">
            <a:extLst>
              <a:ext uri="{FF2B5EF4-FFF2-40B4-BE49-F238E27FC236}">
                <a16:creationId xmlns:a16="http://schemas.microsoft.com/office/drawing/2014/main" xmlns="" id="{0B3B86AD-16E3-496B-B1F3-442CB1BBA3A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14" b="93441" l="3834" r="89883">
                        <a14:foregroundMark x1="74121" y1="88117" x2="60170" y2="92361"/>
                        <a14:foregroundMark x1="68690" y1="14198" x2="61661" y2="12269"/>
                        <a14:foregroundMark x1="73695" y1="11960" x2="60490" y2="9414"/>
                        <a14:foregroundMark x1="11608" y1="38657" x2="3834" y2="47917"/>
                        <a14:foregroundMark x1="76038" y1="93441" x2="66667" y2="91744"/>
                      </a14:backgroundRemoval>
                    </a14:imgEffect>
                  </a14:imgLayer>
                </a14:imgProps>
              </a:ext>
              <a:ext uri="{28A0092B-C50C-407E-A947-70E740481C1C}">
                <a14:useLocalDpi xmlns:a14="http://schemas.microsoft.com/office/drawing/2010/main" val="0"/>
              </a:ext>
            </a:extLst>
          </a:blip>
          <a:stretch>
            <a:fillRect/>
          </a:stretch>
        </p:blipFill>
        <p:spPr>
          <a:xfrm>
            <a:off x="9454591" y="3844014"/>
            <a:ext cx="1964461" cy="2711332"/>
          </a:xfrm>
          <a:prstGeom prst="rect">
            <a:avLst/>
          </a:prstGeom>
        </p:spPr>
      </p:pic>
      <p:pic>
        <p:nvPicPr>
          <p:cNvPr id="7" name="Picture 6">
            <a:extLst>
              <a:ext uri="{FF2B5EF4-FFF2-40B4-BE49-F238E27FC236}">
                <a16:creationId xmlns:a16="http://schemas.microsoft.com/office/drawing/2014/main" xmlns="" id="{C3F77A75-673C-4BE7-9684-47DBCB2C2CB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14" b="93441" l="3834" r="89883">
                        <a14:foregroundMark x1="74121" y1="88117" x2="60170" y2="92361"/>
                        <a14:foregroundMark x1="68690" y1="14198" x2="61661" y2="12269"/>
                        <a14:foregroundMark x1="73695" y1="11960" x2="60490" y2="9414"/>
                        <a14:foregroundMark x1="11608" y1="38657" x2="3834" y2="47917"/>
                        <a14:foregroundMark x1="76038" y1="93441" x2="66667" y2="91744"/>
                      </a14:backgroundRemoval>
                    </a14:imgEffect>
                  </a14:imgLayer>
                </a14:imgProps>
              </a:ext>
              <a:ext uri="{28A0092B-C50C-407E-A947-70E740481C1C}">
                <a14:useLocalDpi xmlns:a14="http://schemas.microsoft.com/office/drawing/2010/main" val="0"/>
              </a:ext>
            </a:extLst>
          </a:blip>
          <a:stretch>
            <a:fillRect/>
          </a:stretch>
        </p:blipFill>
        <p:spPr>
          <a:xfrm>
            <a:off x="8863628" y="3844014"/>
            <a:ext cx="1964461" cy="2711332"/>
          </a:xfrm>
          <a:prstGeom prst="rect">
            <a:avLst/>
          </a:prstGeom>
        </p:spPr>
      </p:pic>
      <p:pic>
        <p:nvPicPr>
          <p:cNvPr id="8" name="Picture 7">
            <a:extLst>
              <a:ext uri="{FF2B5EF4-FFF2-40B4-BE49-F238E27FC236}">
                <a16:creationId xmlns:a16="http://schemas.microsoft.com/office/drawing/2014/main" xmlns="" id="{54961BD6-CD5E-4D2C-BA23-30F04B917B5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14" b="93441" l="3834" r="89883">
                        <a14:foregroundMark x1="74121" y1="88117" x2="60170" y2="92361"/>
                        <a14:foregroundMark x1="68690" y1="14198" x2="61661" y2="12269"/>
                        <a14:foregroundMark x1="73695" y1="11960" x2="60490" y2="9414"/>
                        <a14:foregroundMark x1="11608" y1="38657" x2="3834" y2="47917"/>
                        <a14:foregroundMark x1="76038" y1="93441" x2="66667" y2="91744"/>
                      </a14:backgroundRemoval>
                    </a14:imgEffect>
                  </a14:imgLayer>
                </a14:imgProps>
              </a:ext>
              <a:ext uri="{28A0092B-C50C-407E-A947-70E740481C1C}">
                <a14:useLocalDpi xmlns:a14="http://schemas.microsoft.com/office/drawing/2010/main" val="0"/>
              </a:ext>
            </a:extLst>
          </a:blip>
          <a:stretch>
            <a:fillRect/>
          </a:stretch>
        </p:blipFill>
        <p:spPr>
          <a:xfrm>
            <a:off x="8313310" y="3844014"/>
            <a:ext cx="1964461" cy="2711332"/>
          </a:xfrm>
          <a:prstGeom prst="rect">
            <a:avLst/>
          </a:prstGeom>
        </p:spPr>
      </p:pic>
      <p:pic>
        <p:nvPicPr>
          <p:cNvPr id="9" name="Picture 8">
            <a:extLst>
              <a:ext uri="{FF2B5EF4-FFF2-40B4-BE49-F238E27FC236}">
                <a16:creationId xmlns:a16="http://schemas.microsoft.com/office/drawing/2014/main" xmlns="" id="{81E75FCE-2AC9-4C0E-B708-6EF0027F30F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14" b="93441" l="3834" r="89883">
                        <a14:foregroundMark x1="74121" y1="88117" x2="60170" y2="92361"/>
                        <a14:foregroundMark x1="68690" y1="14198" x2="61661" y2="12269"/>
                        <a14:foregroundMark x1="73695" y1="11960" x2="60490" y2="9414"/>
                        <a14:foregroundMark x1="11608" y1="38657" x2="3834" y2="47917"/>
                        <a14:foregroundMark x1="76038" y1="93441" x2="66667" y2="91744"/>
                      </a14:backgroundRemoval>
                    </a14:imgEffect>
                  </a14:imgLayer>
                </a14:imgProps>
              </a:ext>
              <a:ext uri="{28A0092B-C50C-407E-A947-70E740481C1C}">
                <a14:useLocalDpi xmlns:a14="http://schemas.microsoft.com/office/drawing/2010/main" val="0"/>
              </a:ext>
            </a:extLst>
          </a:blip>
          <a:stretch>
            <a:fillRect/>
          </a:stretch>
        </p:blipFill>
        <p:spPr>
          <a:xfrm>
            <a:off x="7776665" y="3844014"/>
            <a:ext cx="1964461" cy="2711332"/>
          </a:xfrm>
          <a:prstGeom prst="rect">
            <a:avLst/>
          </a:prstGeom>
        </p:spPr>
      </p:pic>
      <p:pic>
        <p:nvPicPr>
          <p:cNvPr id="10" name="Picture 9">
            <a:extLst>
              <a:ext uri="{FF2B5EF4-FFF2-40B4-BE49-F238E27FC236}">
                <a16:creationId xmlns:a16="http://schemas.microsoft.com/office/drawing/2014/main" xmlns="" id="{C49092C1-4167-408C-AF16-594C276FB83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414" b="93441" l="3834" r="89883">
                        <a14:foregroundMark x1="74121" y1="88117" x2="60170" y2="92361"/>
                        <a14:foregroundMark x1="68690" y1="14198" x2="61661" y2="12269"/>
                        <a14:foregroundMark x1="73695" y1="11960" x2="60490" y2="9414"/>
                        <a14:foregroundMark x1="11608" y1="38657" x2="3834" y2="47917"/>
                        <a14:foregroundMark x1="76038" y1="93441" x2="66667" y2="91744"/>
                      </a14:backgroundRemoval>
                    </a14:imgEffect>
                  </a14:imgLayer>
                </a14:imgProps>
              </a:ext>
              <a:ext uri="{28A0092B-C50C-407E-A947-70E740481C1C}">
                <a14:useLocalDpi xmlns:a14="http://schemas.microsoft.com/office/drawing/2010/main" val="0"/>
              </a:ext>
            </a:extLst>
          </a:blip>
          <a:stretch>
            <a:fillRect/>
          </a:stretch>
        </p:blipFill>
        <p:spPr>
          <a:xfrm>
            <a:off x="7200900" y="3844014"/>
            <a:ext cx="1964461" cy="2711332"/>
          </a:xfrm>
          <a:prstGeom prst="rect">
            <a:avLst/>
          </a:prstGeom>
        </p:spPr>
      </p:pic>
      <p:sp>
        <p:nvSpPr>
          <p:cNvPr id="4" name="TextBox 3"/>
          <p:cNvSpPr txBox="1"/>
          <p:nvPr/>
        </p:nvSpPr>
        <p:spPr>
          <a:xfrm>
            <a:off x="564444" y="4303889"/>
            <a:ext cx="4896555" cy="1754327"/>
          </a:xfrm>
          <a:prstGeom prst="rect">
            <a:avLst/>
          </a:prstGeom>
          <a:noFill/>
        </p:spPr>
        <p:txBody>
          <a:bodyPr wrap="square" rtlCol="0">
            <a:spAutoFit/>
          </a:bodyPr>
          <a:lstStyle/>
          <a:p>
            <a:pPr marL="285750" indent="-285750">
              <a:buFont typeface="Arial"/>
              <a:buChar char="•"/>
            </a:pPr>
            <a:r>
              <a:rPr lang="en-GB" dirty="0">
                <a:solidFill>
                  <a:srgbClr val="FF0000"/>
                </a:solidFill>
              </a:rPr>
              <a:t>The red death</a:t>
            </a:r>
            <a:r>
              <a:rPr lang="en-GB" dirty="0"/>
              <a:t>- the masked figures identity remains unknown and is a physical manifestation of death. The use of person </a:t>
            </a:r>
            <a:r>
              <a:rPr lang="en-GB" dirty="0" err="1"/>
              <a:t>deixis</a:t>
            </a:r>
            <a:r>
              <a:rPr lang="en-GB" dirty="0"/>
              <a:t> further elevates the mysteries surrounding death.</a:t>
            </a:r>
            <a:endParaRPr lang="en-US" dirty="0"/>
          </a:p>
          <a:p>
            <a:endParaRPr lang="en-US" dirty="0"/>
          </a:p>
        </p:txBody>
      </p:sp>
      <p:sp>
        <p:nvSpPr>
          <p:cNvPr id="11" name="Rectangle 10"/>
          <p:cNvSpPr/>
          <p:nvPr/>
        </p:nvSpPr>
        <p:spPr>
          <a:xfrm>
            <a:off x="8353779" y="6427113"/>
            <a:ext cx="3711222" cy="261610"/>
          </a:xfrm>
          <a:prstGeom prst="rect">
            <a:avLst/>
          </a:prstGeom>
        </p:spPr>
        <p:txBody>
          <a:bodyPr wrap="square">
            <a:spAutoFit/>
          </a:bodyPr>
          <a:lstStyle/>
          <a:p>
            <a:r>
              <a:rPr lang="en-US" sz="1100" dirty="0"/>
              <a:t>Figure 9</a:t>
            </a:r>
            <a:r>
              <a:rPr lang="en-US" sz="1100" dirty="0" smtClean="0"/>
              <a:t>. </a:t>
            </a:r>
            <a:endParaRPr lang="en-US" sz="1100" dirty="0"/>
          </a:p>
        </p:txBody>
      </p:sp>
    </p:spTree>
    <p:extLst>
      <p:ext uri="{BB962C8B-B14F-4D97-AF65-F5344CB8AC3E}">
        <p14:creationId xmlns:p14="http://schemas.microsoft.com/office/powerpoint/2010/main" val="412810707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repeatCount="20000" repeatDur="0" restart="never" fill="remove" nodeType="withEffect">
                                  <p:stCondLst>
                                    <p:cond delay="0"/>
                                  </p:stCondLst>
                                  <p:childTnLst>
                                    <p:set>
                                      <p:cBhvr additive="base" accumulate="none">
                                        <p:cTn id="6" dur="900" repeatDur="0" restart="never" fill="hold">
                                          <p:stCondLst>
                                            <p:cond delay="0"/>
                                          </p:stCondLst>
                                        </p:cTn>
                                        <p:tgtEl>
                                          <p:spTgt spid="5"/>
                                        </p:tgtEl>
                                        <p:attrNameLst>
                                          <p:attrName>style.visibility</p:attrName>
                                        </p:attrNameLst>
                                      </p:cBhvr>
                                      <p:to>
                                        <p:strVal val="visible"/>
                                      </p:to>
                                    </p:set>
                                    <p:set>
                                      <p:cBhvr additive="base" accumulate="none">
                                        <p:cTn id="7" dur="800" repeatDur="0" restart="never" fill="hold">
                                          <p:stCondLst>
                                            <p:cond delay="100"/>
                                          </p:stCondLst>
                                        </p:cTn>
                                        <p:tgtEl>
                                          <p:spTgt spid="5"/>
                                        </p:tgtEl>
                                        <p:attrNameLst>
                                          <p:attrName>style.visibility</p:attrName>
                                        </p:attrNameLst>
                                      </p:cBhvr>
                                      <p:to>
                                        <p:strVal val="hidden"/>
                                      </p:to>
                                    </p:set>
                                  </p:childTnLst>
                                  <p:subTnLst>
                                    <p:set>
                                      <p:cBhvr override="childStyle">
                                        <p:cTn dur="1" fill="hold" display="0" masterRel="nextClick" afterEffect="1"/>
                                        <p:tgtEl>
                                          <p:spTgt spid="5"/>
                                        </p:tgtEl>
                                        <p:attrNameLst>
                                          <p:attrName>style.visibility</p:attrName>
                                        </p:attrNameLst>
                                      </p:cBhvr>
                                      <p:to>
                                        <p:strVal val="hidden"/>
                                      </p:to>
                                    </p:set>
                                  </p:subTnLst>
                                </p:cTn>
                              </p:par>
                              <p:par>
                                <p:cTn id="8" presetID="11" presetClass="entr" presetSubtype="0" repeatCount="20000" repeatDur="0" restart="never" fill="remove" nodeType="withEffect">
                                  <p:stCondLst>
                                    <p:cond delay="100"/>
                                  </p:stCondLst>
                                  <p:childTnLst>
                                    <p:set>
                                      <p:cBhvr additive="base" accumulate="none">
                                        <p:cTn id="9" dur="900" repeatDur="0" restart="never" fill="hold">
                                          <p:stCondLst>
                                            <p:cond delay="0"/>
                                          </p:stCondLst>
                                        </p:cTn>
                                        <p:tgtEl>
                                          <p:spTgt spid="6"/>
                                        </p:tgtEl>
                                        <p:attrNameLst>
                                          <p:attrName>style.visibility</p:attrName>
                                        </p:attrNameLst>
                                      </p:cBhvr>
                                      <p:to>
                                        <p:strVal val="visible"/>
                                      </p:to>
                                    </p:set>
                                    <p:set>
                                      <p:cBhvr additive="base" accumulate="none">
                                        <p:cTn id="10" dur="800" repeatDur="0" restart="never" fill="hold">
                                          <p:stCondLst>
                                            <p:cond delay="100"/>
                                          </p:stCondLst>
                                        </p:cTn>
                                        <p:tgtEl>
                                          <p:spTgt spid="6"/>
                                        </p:tgtEl>
                                        <p:attrNameLst>
                                          <p:attrName>style.visibility</p:attrName>
                                        </p:attrNameLst>
                                      </p:cBhvr>
                                      <p:to>
                                        <p:strVal val="hidden"/>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11" presetID="11" presetClass="entr" presetSubtype="0" repeatCount="20000" repeatDur="0" restart="never" fill="remove" nodeType="withEffect">
                                  <p:stCondLst>
                                    <p:cond delay="300"/>
                                  </p:stCondLst>
                                  <p:childTnLst>
                                    <p:set>
                                      <p:cBhvr additive="base" accumulate="none">
                                        <p:cTn id="12" dur="900" repeatDur="0" restart="never" fill="hold">
                                          <p:stCondLst>
                                            <p:cond delay="0"/>
                                          </p:stCondLst>
                                        </p:cTn>
                                        <p:tgtEl>
                                          <p:spTgt spid="8"/>
                                        </p:tgtEl>
                                        <p:attrNameLst>
                                          <p:attrName>style.visibility</p:attrName>
                                        </p:attrNameLst>
                                      </p:cBhvr>
                                      <p:to>
                                        <p:strVal val="visible"/>
                                      </p:to>
                                    </p:set>
                                    <p:set>
                                      <p:cBhvr additive="base" accumulate="none">
                                        <p:cTn id="13" dur="800" repeatDur="0" restart="never" fill="hold">
                                          <p:stCondLst>
                                            <p:cond delay="100"/>
                                          </p:stCondLst>
                                        </p:cTn>
                                        <p:tgtEl>
                                          <p:spTgt spid="8"/>
                                        </p:tgtEl>
                                        <p:attrNameLst>
                                          <p:attrName>style.visibility</p:attrName>
                                        </p:attrNameLst>
                                      </p:cBhvr>
                                      <p:to>
                                        <p:strVal val="hidden"/>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14" presetID="11" presetClass="entr" presetSubtype="0" repeatCount="20000" repeatDur="0" restart="never" fill="remove" nodeType="withEffect">
                                  <p:stCondLst>
                                    <p:cond delay="200"/>
                                  </p:stCondLst>
                                  <p:childTnLst>
                                    <p:set>
                                      <p:cBhvr additive="base" accumulate="none">
                                        <p:cTn id="15" dur="900" repeatDur="0" restart="never" fill="hold">
                                          <p:stCondLst>
                                            <p:cond delay="0"/>
                                          </p:stCondLst>
                                        </p:cTn>
                                        <p:tgtEl>
                                          <p:spTgt spid="7"/>
                                        </p:tgtEl>
                                        <p:attrNameLst>
                                          <p:attrName>style.visibility</p:attrName>
                                        </p:attrNameLst>
                                      </p:cBhvr>
                                      <p:to>
                                        <p:strVal val="visible"/>
                                      </p:to>
                                    </p:set>
                                    <p:set>
                                      <p:cBhvr additive="base" accumulate="none">
                                        <p:cTn id="16" dur="800" repeatDur="0" restart="never" fill="hold">
                                          <p:stCondLst>
                                            <p:cond delay="100"/>
                                          </p:stCondLst>
                                        </p:cTn>
                                        <p:tgtEl>
                                          <p:spTgt spid="7"/>
                                        </p:tgtEl>
                                        <p:attrNameLst>
                                          <p:attrName>style.visibility</p:attrName>
                                        </p:attrNameLst>
                                      </p:cBhvr>
                                      <p:to>
                                        <p:strVal val="hidden"/>
                                      </p:to>
                                    </p:set>
                                  </p:childTnLst>
                                  <p:subTnLst>
                                    <p:set>
                                      <p:cBhvr override="childStyle">
                                        <p:cTn dur="1" fill="hold" display="0" masterRel="nextClick" afterEffect="1"/>
                                        <p:tgtEl>
                                          <p:spTgt spid="7"/>
                                        </p:tgtEl>
                                        <p:attrNameLst>
                                          <p:attrName>style.visibility</p:attrName>
                                        </p:attrNameLst>
                                      </p:cBhvr>
                                      <p:to>
                                        <p:strVal val="hidden"/>
                                      </p:to>
                                    </p:set>
                                  </p:subTnLst>
                                </p:cTn>
                              </p:par>
                              <p:par>
                                <p:cTn id="17" presetID="11" presetClass="entr" presetSubtype="0" repeatCount="20000" repeatDur="0" restart="never" fill="remove" nodeType="withEffect">
                                  <p:stCondLst>
                                    <p:cond delay="400"/>
                                  </p:stCondLst>
                                  <p:childTnLst>
                                    <p:set>
                                      <p:cBhvr additive="base" accumulate="none">
                                        <p:cTn id="18" dur="900" repeatDur="0" restart="never" fill="hold">
                                          <p:stCondLst>
                                            <p:cond delay="0"/>
                                          </p:stCondLst>
                                        </p:cTn>
                                        <p:tgtEl>
                                          <p:spTgt spid="9"/>
                                        </p:tgtEl>
                                        <p:attrNameLst>
                                          <p:attrName>style.visibility</p:attrName>
                                        </p:attrNameLst>
                                      </p:cBhvr>
                                      <p:to>
                                        <p:strVal val="visible"/>
                                      </p:to>
                                    </p:set>
                                    <p:set>
                                      <p:cBhvr additive="base" accumulate="none">
                                        <p:cTn id="19" dur="800" repeatDur="0" restart="never" fill="hold">
                                          <p:stCondLst>
                                            <p:cond delay="100"/>
                                          </p:stCondLst>
                                        </p:cTn>
                                        <p:tgtEl>
                                          <p:spTgt spid="9"/>
                                        </p:tgtEl>
                                        <p:attrNameLst>
                                          <p:attrName>style.visibility</p:attrName>
                                        </p:attrNameLst>
                                      </p:cBhvr>
                                      <p:to>
                                        <p:strVal val="hidden"/>
                                      </p:to>
                                    </p:set>
                                  </p:childTnLst>
                                  <p:subTnLst>
                                    <p:set>
                                      <p:cBhvr override="childStyle">
                                        <p:cTn dur="1" fill="hold" display="0" masterRel="nextClick" afterEffect="1"/>
                                        <p:tgtEl>
                                          <p:spTgt spid="9"/>
                                        </p:tgtEl>
                                        <p:attrNameLst>
                                          <p:attrName>style.visibility</p:attrName>
                                        </p:attrNameLst>
                                      </p:cBhvr>
                                      <p:to>
                                        <p:strVal val="hidden"/>
                                      </p:to>
                                    </p:set>
                                  </p:subTnLst>
                                </p:cTn>
                              </p:par>
                              <p:par>
                                <p:cTn id="20" presetID="11" presetClass="entr" presetSubtype="0" repeatCount="20000" repeatDur="0" restart="never" fill="remove" nodeType="withEffect">
                                  <p:stCondLst>
                                    <p:cond delay="500"/>
                                  </p:stCondLst>
                                  <p:childTnLst>
                                    <p:set>
                                      <p:cBhvr additive="base" accumulate="none">
                                        <p:cTn id="21" dur="900" repeatDur="0" restart="never" fill="hold">
                                          <p:stCondLst>
                                            <p:cond delay="0"/>
                                          </p:stCondLst>
                                        </p:cTn>
                                        <p:tgtEl>
                                          <p:spTgt spid="10"/>
                                        </p:tgtEl>
                                        <p:attrNameLst>
                                          <p:attrName>style.visibility</p:attrName>
                                        </p:attrNameLst>
                                      </p:cBhvr>
                                      <p:to>
                                        <p:strVal val="visible"/>
                                      </p:to>
                                    </p:set>
                                    <p:set>
                                      <p:cBhvr additive="base" accumulate="none">
                                        <p:cTn id="22" dur="800" repeatDur="0" restart="never" fill="hold">
                                          <p:stCondLst>
                                            <p:cond delay="100"/>
                                          </p:stCondLst>
                                        </p:cTn>
                                        <p:tgtEl>
                                          <p:spTgt spid="10"/>
                                        </p:tgtEl>
                                        <p:attrNameLst>
                                          <p:attrName>style.visibility</p:attrName>
                                        </p:attrNameLst>
                                      </p:cBhvr>
                                      <p:to>
                                        <p:strVal val="hidden"/>
                                      </p:to>
                                    </p:se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764AE8-C165-4D9C-8FD8-C46736B20219}"/>
              </a:ext>
            </a:extLst>
          </p:cNvPr>
          <p:cNvSpPr>
            <a:spLocks noGrp="1"/>
          </p:cNvSpPr>
          <p:nvPr>
            <p:ph type="title"/>
          </p:nvPr>
        </p:nvSpPr>
        <p:spPr>
          <a:xfrm>
            <a:off x="4910667" y="141111"/>
            <a:ext cx="7135556" cy="1293028"/>
          </a:xfrm>
        </p:spPr>
        <p:txBody>
          <a:bodyPr/>
          <a:lstStyle/>
          <a:p>
            <a:pPr algn="l"/>
            <a:r>
              <a:rPr lang="en-US" dirty="0"/>
              <a:t>Poe and the 19th Century</a:t>
            </a:r>
          </a:p>
        </p:txBody>
      </p:sp>
      <p:sp>
        <p:nvSpPr>
          <p:cNvPr id="3" name="Content Placeholder 2">
            <a:extLst>
              <a:ext uri="{FF2B5EF4-FFF2-40B4-BE49-F238E27FC236}">
                <a16:creationId xmlns:a16="http://schemas.microsoft.com/office/drawing/2014/main" xmlns="" id="{37A09CE8-7755-4CEF-962A-B48166579683}"/>
              </a:ext>
            </a:extLst>
          </p:cNvPr>
          <p:cNvSpPr>
            <a:spLocks noGrp="1"/>
          </p:cNvSpPr>
          <p:nvPr>
            <p:ph idx="1"/>
          </p:nvPr>
        </p:nvSpPr>
        <p:spPr>
          <a:xfrm>
            <a:off x="0" y="1687296"/>
            <a:ext cx="8935277" cy="4352260"/>
          </a:xfrm>
        </p:spPr>
        <p:txBody>
          <a:bodyPr vert="horz" lIns="91440" tIns="45720" rIns="91440" bIns="45720" rtlCol="0" anchor="t">
            <a:normAutofit/>
          </a:bodyPr>
          <a:lstStyle/>
          <a:p>
            <a:pPr marL="457200" lvl="1" indent="0">
              <a:buNone/>
            </a:pPr>
            <a:r>
              <a:rPr lang="en-GB" u="sng" dirty="0">
                <a:solidFill>
                  <a:srgbClr val="FFFF00"/>
                </a:solidFill>
              </a:rPr>
              <a:t>The influence of Poe's life on the story</a:t>
            </a:r>
          </a:p>
          <a:p>
            <a:pPr lvl="1"/>
            <a:r>
              <a:rPr lang="en-GB" dirty="0"/>
              <a:t>The disease may in fact be inspired by </a:t>
            </a:r>
            <a:r>
              <a:rPr lang="en-GB" dirty="0">
                <a:solidFill>
                  <a:srgbClr val="FF0000"/>
                </a:solidFill>
              </a:rPr>
              <a:t>tuberculosis</a:t>
            </a:r>
            <a:r>
              <a:rPr lang="en-GB" dirty="0"/>
              <a:t>- coined </a:t>
            </a:r>
            <a:r>
              <a:rPr lang="en-GB" dirty="0">
                <a:solidFill>
                  <a:srgbClr val="FF0000"/>
                </a:solidFill>
              </a:rPr>
              <a:t>‘The White Death’ </a:t>
            </a:r>
            <a:r>
              <a:rPr lang="en-GB" dirty="0"/>
              <a:t>in the 19th Century. </a:t>
            </a:r>
          </a:p>
          <a:p>
            <a:pPr lvl="1"/>
            <a:r>
              <a:rPr lang="en-GB" dirty="0"/>
              <a:t>Poe’s wife suffered from tuberculosis when the story was written and Poe also lost several other family members to the disease.</a:t>
            </a:r>
          </a:p>
          <a:p>
            <a:pPr lvl="1"/>
            <a:r>
              <a:rPr lang="en-GB" dirty="0"/>
              <a:t>Prince Prospero’s attempts evade death may reflect Poe’s struggle to cope with death and loss.</a:t>
            </a:r>
            <a:endParaRPr lang="en-GB" sz="1800" u="sng" dirty="0"/>
          </a:p>
          <a:p>
            <a:pPr marL="457200" lvl="1" indent="0">
              <a:buNone/>
            </a:pPr>
            <a:endParaRPr lang="en-GB" u="sng" dirty="0">
              <a:solidFill>
                <a:srgbClr val="FFFF00"/>
              </a:solidFill>
            </a:endParaRPr>
          </a:p>
          <a:p>
            <a:pPr marL="457200" lvl="1" indent="0">
              <a:buNone/>
            </a:pPr>
            <a:r>
              <a:rPr lang="en-GB" u="sng" dirty="0">
                <a:solidFill>
                  <a:srgbClr val="FFFF00"/>
                </a:solidFill>
              </a:rPr>
              <a:t>The influence of the 19th Century on the Gothic genre</a:t>
            </a:r>
            <a:endParaRPr lang="en-GB" dirty="0">
              <a:solidFill>
                <a:srgbClr val="FFFF00"/>
              </a:solidFill>
            </a:endParaRPr>
          </a:p>
          <a:p>
            <a:pPr lvl="1"/>
            <a:r>
              <a:rPr lang="en-GB" dirty="0"/>
              <a:t>As technology and science advanced in the 19th Century, the mortality of man became more concerning. People were desperate to find ways to avoid death, and consequently this became a staple in Gothic literature.</a:t>
            </a:r>
            <a:endParaRPr lang="en-US" dirty="0"/>
          </a:p>
        </p:txBody>
      </p:sp>
      <p:pic>
        <p:nvPicPr>
          <p:cNvPr id="4" name="Picture 3">
            <a:extLst>
              <a:ext uri="{FF2B5EF4-FFF2-40B4-BE49-F238E27FC236}">
                <a16:creationId xmlns:a16="http://schemas.microsoft.com/office/drawing/2014/main" xmlns="" id="{FD145E3B-0211-4E56-B3D7-E4FB5689F225}"/>
              </a:ext>
            </a:extLst>
          </p:cNvPr>
          <p:cNvPicPr>
            <a:picLocks noChangeAspect="1"/>
          </p:cNvPicPr>
          <p:nvPr/>
        </p:nvPicPr>
        <p:blipFill>
          <a:blip r:embed="rId2"/>
          <a:stretch>
            <a:fillRect/>
          </a:stretch>
        </p:blipFill>
        <p:spPr>
          <a:xfrm>
            <a:off x="8998226" y="2819427"/>
            <a:ext cx="2901451" cy="3634385"/>
          </a:xfrm>
          <a:prstGeom prst="rect">
            <a:avLst/>
          </a:prstGeom>
        </p:spPr>
      </p:pic>
      <p:sp>
        <p:nvSpPr>
          <p:cNvPr id="5" name="Rectangle 4"/>
          <p:cNvSpPr/>
          <p:nvPr/>
        </p:nvSpPr>
        <p:spPr>
          <a:xfrm>
            <a:off x="7718778" y="6492502"/>
            <a:ext cx="4346222" cy="261610"/>
          </a:xfrm>
          <a:prstGeom prst="rect">
            <a:avLst/>
          </a:prstGeom>
        </p:spPr>
        <p:txBody>
          <a:bodyPr wrap="square">
            <a:spAutoFit/>
          </a:bodyPr>
          <a:lstStyle/>
          <a:p>
            <a:r>
              <a:rPr lang="en-US" sz="1100" dirty="0"/>
              <a:t>Figure </a:t>
            </a:r>
            <a:r>
              <a:rPr lang="en-US" sz="1100" dirty="0" smtClean="0"/>
              <a:t>10. </a:t>
            </a:r>
            <a:endParaRPr lang="en-US" sz="1100" dirty="0"/>
          </a:p>
        </p:txBody>
      </p:sp>
    </p:spTree>
    <p:extLst>
      <p:ext uri="{BB962C8B-B14F-4D97-AF65-F5344CB8AC3E}">
        <p14:creationId xmlns:p14="http://schemas.microsoft.com/office/powerpoint/2010/main" val="303293121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45" presetClass="entr" presetSubtype="0"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ppt_w</p:attrName>
                                        </p:attrNameLst>
                                      </p:cBhvr>
                                      <p:tavLst>
                                        <p:tav tm="0" fmla="#ppt_w*sin(2.5*pi*$)">
                                          <p:val>
                                            <p:fltVal val="0"/>
                                          </p:val>
                                        </p:tav>
                                        <p:tav tm="100000">
                                          <p:val>
                                            <p:fltVal val="1"/>
                                          </p:val>
                                        </p:tav>
                                      </p:tavLst>
                                    </p:anim>
                                    <p:anim calcmode="lin" valueType="num">
                                      <p:cBhvr>
                                        <p:cTn id="26" dur="2000" fill="hold"/>
                                        <p:tgtEl>
                                          <p:spTgt spid="4"/>
                                        </p:tgtEl>
                                        <p:attrNameLst>
                                          <p:attrName>ppt_h</p:attrName>
                                        </p:attrNameLst>
                                      </p:cBhvr>
                                      <p:tavLst>
                                        <p:tav tm="0">
                                          <p:val>
                                            <p:strVal val="#ppt_h"/>
                                          </p:val>
                                        </p:tav>
                                        <p:tav tm="100000">
                                          <p:val>
                                            <p:strVal val="#ppt_h"/>
                                          </p:val>
                                        </p:tav>
                                      </p:tavLst>
                                    </p:anim>
                                  </p:childTnLst>
                                </p:cTn>
                              </p:par>
                            </p:childTnLst>
                          </p:cTn>
                        </p:par>
                        <p:par>
                          <p:cTn id="27" fill="hold">
                            <p:stCondLst>
                              <p:cond delay="4000"/>
                            </p:stCondLst>
                            <p:childTnLst>
                              <p:par>
                                <p:cTn id="28" presetID="32" presetClass="emph" presetSubtype="0" fill="hold" nodeType="afterEffect">
                                  <p:stCondLst>
                                    <p:cond delay="0"/>
                                  </p:stCondLst>
                                  <p:childTnLst>
                                    <p:animRot by="120000">
                                      <p:cBhvr>
                                        <p:cTn id="29" dur="100" fill="hold">
                                          <p:stCondLst>
                                            <p:cond delay="0"/>
                                          </p:stCondLst>
                                        </p:cTn>
                                        <p:tgtEl>
                                          <p:spTgt spid="4"/>
                                        </p:tgtEl>
                                        <p:attrNameLst>
                                          <p:attrName>r</p:attrName>
                                        </p:attrNameLst>
                                      </p:cBhvr>
                                    </p:animRot>
                                    <p:animRot by="-240000">
                                      <p:cBhvr>
                                        <p:cTn id="30" dur="200" fill="hold">
                                          <p:stCondLst>
                                            <p:cond delay="200"/>
                                          </p:stCondLst>
                                        </p:cTn>
                                        <p:tgtEl>
                                          <p:spTgt spid="4"/>
                                        </p:tgtEl>
                                        <p:attrNameLst>
                                          <p:attrName>r</p:attrName>
                                        </p:attrNameLst>
                                      </p:cBhvr>
                                    </p:animRot>
                                    <p:animRot by="240000">
                                      <p:cBhvr>
                                        <p:cTn id="31" dur="200" fill="hold">
                                          <p:stCondLst>
                                            <p:cond delay="400"/>
                                          </p:stCondLst>
                                        </p:cTn>
                                        <p:tgtEl>
                                          <p:spTgt spid="4"/>
                                        </p:tgtEl>
                                        <p:attrNameLst>
                                          <p:attrName>r</p:attrName>
                                        </p:attrNameLst>
                                      </p:cBhvr>
                                    </p:animRot>
                                    <p:animRot by="-240000">
                                      <p:cBhvr>
                                        <p:cTn id="32" dur="200" fill="hold">
                                          <p:stCondLst>
                                            <p:cond delay="600"/>
                                          </p:stCondLst>
                                        </p:cTn>
                                        <p:tgtEl>
                                          <p:spTgt spid="4"/>
                                        </p:tgtEl>
                                        <p:attrNameLst>
                                          <p:attrName>r</p:attrName>
                                        </p:attrNameLst>
                                      </p:cBhvr>
                                    </p:animRot>
                                    <p:animRot by="120000">
                                      <p:cBhvr>
                                        <p:cTn id="33"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A953B4-2036-4068-86B2-54972C124C46}"/>
              </a:ext>
            </a:extLst>
          </p:cNvPr>
          <p:cNvSpPr>
            <a:spLocks noGrp="1"/>
          </p:cNvSpPr>
          <p:nvPr>
            <p:ph type="title"/>
          </p:nvPr>
        </p:nvSpPr>
        <p:spPr/>
        <p:txBody>
          <a:bodyPr/>
          <a:lstStyle/>
          <a:p>
            <a:r>
              <a:rPr lang="en-US" dirty="0"/>
              <a:t>The language used in masque of the red death</a:t>
            </a:r>
          </a:p>
        </p:txBody>
      </p:sp>
      <p:sp>
        <p:nvSpPr>
          <p:cNvPr id="3" name="Content Placeholder 2">
            <a:extLst>
              <a:ext uri="{FF2B5EF4-FFF2-40B4-BE49-F238E27FC236}">
                <a16:creationId xmlns:a16="http://schemas.microsoft.com/office/drawing/2014/main" xmlns="" id="{C3CEECE2-81A7-4336-AF7B-A07FCE6D0F08}"/>
              </a:ext>
            </a:extLst>
          </p:cNvPr>
          <p:cNvSpPr>
            <a:spLocks noGrp="1"/>
          </p:cNvSpPr>
          <p:nvPr>
            <p:ph idx="1"/>
          </p:nvPr>
        </p:nvSpPr>
        <p:spPr/>
        <p:txBody>
          <a:bodyPr vert="horz" lIns="91440" tIns="45720" rIns="91440" bIns="45720" rtlCol="0" anchor="t">
            <a:normAutofit/>
          </a:bodyPr>
          <a:lstStyle/>
          <a:p>
            <a:r>
              <a:rPr lang="en-US" dirty="0"/>
              <a:t>With the gothic era dominating 19th Century literature, many new words relating to gothic themes entered the language. For example, Spectral, which is used to describe the masked figure.</a:t>
            </a:r>
          </a:p>
          <a:p>
            <a:r>
              <a:rPr lang="en-US" dirty="0"/>
              <a:t>Arguably, Poe's writing is somewhat closer to British English than American English. For example, he uses the British expression "half an hour" rather than the Americanism "a half hour". </a:t>
            </a:r>
          </a:p>
          <a:p>
            <a:r>
              <a:rPr lang="en-US" dirty="0"/>
              <a:t>Many American writers were under pressure to please British critics as British literature had much more history and acclaim, whilst also attempting to establish a native identity (Britannica 2018) </a:t>
            </a:r>
          </a:p>
          <a:p>
            <a:r>
              <a:rPr lang="en-US" dirty="0"/>
              <a:t>Poe's use of the word 'apartment' is distinctly American. The word entered the language in the 17th Century.</a:t>
            </a:r>
          </a:p>
          <a:p>
            <a:endParaRPr lang="en-US" dirty="0"/>
          </a:p>
        </p:txBody>
      </p:sp>
      <p:pic>
        <p:nvPicPr>
          <p:cNvPr id="5" name="Graphic 4">
            <a:extLst>
              <a:ext uri="{FF2B5EF4-FFF2-40B4-BE49-F238E27FC236}">
                <a16:creationId xmlns:a16="http://schemas.microsoft.com/office/drawing/2014/main" xmlns="" id="{0360A79E-32AE-4D1C-92C3-4464258FD7C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710690" y="639315"/>
            <a:ext cx="1883813" cy="836255"/>
          </a:xfrm>
          <a:prstGeom prst="rect">
            <a:avLst/>
          </a:prstGeom>
        </p:spPr>
      </p:pic>
      <p:pic>
        <p:nvPicPr>
          <p:cNvPr id="6" name="Graphic 5">
            <a:extLst>
              <a:ext uri="{FF2B5EF4-FFF2-40B4-BE49-F238E27FC236}">
                <a16:creationId xmlns:a16="http://schemas.microsoft.com/office/drawing/2014/main" xmlns="" id="{40395F88-12A1-4796-8D8F-88BDDAA87B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558290" y="346245"/>
            <a:ext cx="1883813" cy="836255"/>
          </a:xfrm>
          <a:prstGeom prst="rect">
            <a:avLst/>
          </a:prstGeom>
        </p:spPr>
      </p:pic>
      <p:pic>
        <p:nvPicPr>
          <p:cNvPr id="7" name="Graphic 6">
            <a:extLst>
              <a:ext uri="{FF2B5EF4-FFF2-40B4-BE49-F238E27FC236}">
                <a16:creationId xmlns:a16="http://schemas.microsoft.com/office/drawing/2014/main" xmlns="" id="{B9C1C04F-6948-4E26-AF95-552E9BC27A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009650" y="221187"/>
            <a:ext cx="1883813" cy="836255"/>
          </a:xfrm>
          <a:prstGeom prst="rect">
            <a:avLst/>
          </a:prstGeom>
        </p:spPr>
      </p:pic>
      <p:pic>
        <p:nvPicPr>
          <p:cNvPr id="8" name="Graphic 7">
            <a:extLst>
              <a:ext uri="{FF2B5EF4-FFF2-40B4-BE49-F238E27FC236}">
                <a16:creationId xmlns:a16="http://schemas.microsoft.com/office/drawing/2014/main" xmlns="" id="{FA112CDD-9F35-42C0-9540-D3BB135419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775103" y="162555"/>
            <a:ext cx="1883813" cy="836255"/>
          </a:xfrm>
          <a:prstGeom prst="rect">
            <a:avLst/>
          </a:prstGeom>
        </p:spPr>
      </p:pic>
      <p:pic>
        <p:nvPicPr>
          <p:cNvPr id="9" name="Graphic 8">
            <a:extLst>
              <a:ext uri="{FF2B5EF4-FFF2-40B4-BE49-F238E27FC236}">
                <a16:creationId xmlns:a16="http://schemas.microsoft.com/office/drawing/2014/main" xmlns="" id="{8C15218E-BB78-4EB6-AA62-44C50504E4A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546503" y="233884"/>
            <a:ext cx="1883813" cy="836255"/>
          </a:xfrm>
          <a:prstGeom prst="rect">
            <a:avLst/>
          </a:prstGeom>
        </p:spPr>
      </p:pic>
      <p:pic>
        <p:nvPicPr>
          <p:cNvPr id="10" name="Graphic 9">
            <a:extLst>
              <a:ext uri="{FF2B5EF4-FFF2-40B4-BE49-F238E27FC236}">
                <a16:creationId xmlns:a16="http://schemas.microsoft.com/office/drawing/2014/main" xmlns="" id="{CDE18445-F483-4E0E-A4DF-D4A8D0BDB5A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47443" y="346244"/>
            <a:ext cx="1883813" cy="836255"/>
          </a:xfrm>
          <a:prstGeom prst="rect">
            <a:avLst/>
          </a:prstGeom>
        </p:spPr>
      </p:pic>
      <p:pic>
        <p:nvPicPr>
          <p:cNvPr id="11" name="Graphic 10">
            <a:extLst>
              <a:ext uri="{FF2B5EF4-FFF2-40B4-BE49-F238E27FC236}">
                <a16:creationId xmlns:a16="http://schemas.microsoft.com/office/drawing/2014/main" xmlns="" id="{C1073174-286C-4BBC-9CB6-D9914E09E14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22653" y="553540"/>
            <a:ext cx="1883813" cy="836255"/>
          </a:xfrm>
          <a:prstGeom prst="rect">
            <a:avLst/>
          </a:prstGeom>
        </p:spPr>
      </p:pic>
      <p:pic>
        <p:nvPicPr>
          <p:cNvPr id="12" name="Graphic 11">
            <a:extLst>
              <a:ext uri="{FF2B5EF4-FFF2-40B4-BE49-F238E27FC236}">
                <a16:creationId xmlns:a16="http://schemas.microsoft.com/office/drawing/2014/main" xmlns="" id="{2CA81430-C575-45B3-9DE1-B839CDC054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89560" y="748626"/>
            <a:ext cx="1883813" cy="836255"/>
          </a:xfrm>
          <a:prstGeom prst="rect">
            <a:avLst/>
          </a:prstGeom>
        </p:spPr>
      </p:pic>
      <p:pic>
        <p:nvPicPr>
          <p:cNvPr id="14" name="Graphic 13">
            <a:extLst>
              <a:ext uri="{FF2B5EF4-FFF2-40B4-BE49-F238E27FC236}">
                <a16:creationId xmlns:a16="http://schemas.microsoft.com/office/drawing/2014/main" xmlns="" id="{55DF938A-EE89-4ADE-B090-8B6654BEE0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434108" y="985408"/>
            <a:ext cx="1883813" cy="836255"/>
          </a:xfrm>
          <a:prstGeom prst="rect">
            <a:avLst/>
          </a:prstGeom>
        </p:spPr>
      </p:pic>
      <p:pic>
        <p:nvPicPr>
          <p:cNvPr id="15" name="Graphic 14">
            <a:extLst>
              <a:ext uri="{FF2B5EF4-FFF2-40B4-BE49-F238E27FC236}">
                <a16:creationId xmlns:a16="http://schemas.microsoft.com/office/drawing/2014/main" xmlns="" id="{C2A0D429-A535-4A5A-89C4-A8B6957D51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110499" y="1123868"/>
            <a:ext cx="1883813" cy="836255"/>
          </a:xfrm>
          <a:prstGeom prst="rect">
            <a:avLst/>
          </a:prstGeom>
        </p:spPr>
      </p:pic>
      <p:pic>
        <p:nvPicPr>
          <p:cNvPr id="16" name="Graphic 15">
            <a:extLst>
              <a:ext uri="{FF2B5EF4-FFF2-40B4-BE49-F238E27FC236}">
                <a16:creationId xmlns:a16="http://schemas.microsoft.com/office/drawing/2014/main" xmlns="" id="{893A5E83-67A6-4B54-9A96-0D7C82A0E4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1755167" y="940501"/>
            <a:ext cx="1883813" cy="836255"/>
          </a:xfrm>
          <a:prstGeom prst="rect">
            <a:avLst/>
          </a:prstGeom>
        </p:spPr>
      </p:pic>
    </p:spTree>
    <p:extLst>
      <p:ext uri="{BB962C8B-B14F-4D97-AF65-F5344CB8AC3E}">
        <p14:creationId xmlns:p14="http://schemas.microsoft.com/office/powerpoint/2010/main" val="424806983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1" presetClass="entr" presetSubtype="0" repeatCount="20000" repeatDur="0" restart="never" fill="remove" nodeType="withEffect">
                                  <p:stCondLst>
                                    <p:cond delay="0"/>
                                  </p:stCondLst>
                                  <p:childTnLst>
                                    <p:set>
                                      <p:cBhvr additive="base" accumulate="none">
                                        <p:cTn id="6" dur="900" repeatDur="0" restart="never" fill="hold">
                                          <p:stCondLst>
                                            <p:cond delay="0"/>
                                          </p:stCondLst>
                                        </p:cTn>
                                        <p:tgtEl>
                                          <p:spTgt spid="5"/>
                                        </p:tgtEl>
                                        <p:attrNameLst>
                                          <p:attrName>style.visibility</p:attrName>
                                        </p:attrNameLst>
                                      </p:cBhvr>
                                      <p:to>
                                        <p:strVal val="visible"/>
                                      </p:to>
                                    </p:set>
                                    <p:set>
                                      <p:cBhvr additive="base" accumulate="none">
                                        <p:cTn id="7" dur="800" repeatDur="0" restart="never" fill="hold">
                                          <p:stCondLst>
                                            <p:cond delay="100"/>
                                          </p:stCondLst>
                                        </p:cTn>
                                        <p:tgtEl>
                                          <p:spTgt spid="5"/>
                                        </p:tgtEl>
                                        <p:attrNameLst>
                                          <p:attrName>style.visibility</p:attrName>
                                        </p:attrNameLst>
                                      </p:cBhvr>
                                      <p:to>
                                        <p:strVal val="hidden"/>
                                      </p:to>
                                    </p:set>
                                  </p:childTnLst>
                                </p:cTn>
                              </p:par>
                              <p:par>
                                <p:cTn id="8" presetID="11" presetClass="entr" presetSubtype="0" repeatCount="20000" repeatDur="0" restart="never" fill="remove" nodeType="withEffect">
                                  <p:stCondLst>
                                    <p:cond delay="100"/>
                                  </p:stCondLst>
                                  <p:childTnLst>
                                    <p:set>
                                      <p:cBhvr additive="base" accumulate="none">
                                        <p:cTn id="9" dur="900" repeatDur="0" restart="never" fill="hold">
                                          <p:stCondLst>
                                            <p:cond delay="0"/>
                                          </p:stCondLst>
                                        </p:cTn>
                                        <p:tgtEl>
                                          <p:spTgt spid="6"/>
                                        </p:tgtEl>
                                        <p:attrNameLst>
                                          <p:attrName>style.visibility</p:attrName>
                                        </p:attrNameLst>
                                      </p:cBhvr>
                                      <p:to>
                                        <p:strVal val="visible"/>
                                      </p:to>
                                    </p:set>
                                    <p:set>
                                      <p:cBhvr additive="base" accumulate="none">
                                        <p:cTn id="10" dur="800" repeatDur="0" restart="never" fill="hold">
                                          <p:stCondLst>
                                            <p:cond delay="100"/>
                                          </p:stCondLst>
                                        </p:cTn>
                                        <p:tgtEl>
                                          <p:spTgt spid="6"/>
                                        </p:tgtEl>
                                        <p:attrNameLst>
                                          <p:attrName>style.visibility</p:attrName>
                                        </p:attrNameLst>
                                      </p:cBhvr>
                                      <p:to>
                                        <p:strVal val="hidden"/>
                                      </p:to>
                                    </p:set>
                                  </p:childTnLst>
                                </p:cTn>
                              </p:par>
                              <p:par>
                                <p:cTn id="11" presetID="11" presetClass="entr" presetSubtype="0" repeatCount="20000" repeatDur="0" restart="never" fill="remove" nodeType="withEffect">
                                  <p:stCondLst>
                                    <p:cond delay="200"/>
                                  </p:stCondLst>
                                  <p:childTnLst>
                                    <p:set>
                                      <p:cBhvr additive="base" accumulate="none">
                                        <p:cTn id="12" dur="900" repeatDur="0" restart="never" fill="hold">
                                          <p:stCondLst>
                                            <p:cond delay="0"/>
                                          </p:stCondLst>
                                        </p:cTn>
                                        <p:tgtEl>
                                          <p:spTgt spid="7"/>
                                        </p:tgtEl>
                                        <p:attrNameLst>
                                          <p:attrName>style.visibility</p:attrName>
                                        </p:attrNameLst>
                                      </p:cBhvr>
                                      <p:to>
                                        <p:strVal val="visible"/>
                                      </p:to>
                                    </p:set>
                                    <p:set>
                                      <p:cBhvr additive="base" accumulate="none">
                                        <p:cTn id="13" dur="800" repeatDur="0" restart="never" fill="hold">
                                          <p:stCondLst>
                                            <p:cond delay="100"/>
                                          </p:stCondLst>
                                        </p:cTn>
                                        <p:tgtEl>
                                          <p:spTgt spid="7"/>
                                        </p:tgtEl>
                                        <p:attrNameLst>
                                          <p:attrName>style.visibility</p:attrName>
                                        </p:attrNameLst>
                                      </p:cBhvr>
                                      <p:to>
                                        <p:strVal val="hidden"/>
                                      </p:to>
                                    </p:set>
                                  </p:childTnLst>
                                </p:cTn>
                              </p:par>
                              <p:par>
                                <p:cTn id="14" presetID="11" presetClass="entr" presetSubtype="0" repeatCount="20000" repeatDur="0" restart="never" fill="remove" nodeType="withEffect">
                                  <p:stCondLst>
                                    <p:cond delay="300"/>
                                  </p:stCondLst>
                                  <p:childTnLst>
                                    <p:set>
                                      <p:cBhvr additive="base" accumulate="none">
                                        <p:cTn id="15" dur="900" repeatDur="0" restart="never" fill="hold">
                                          <p:stCondLst>
                                            <p:cond delay="0"/>
                                          </p:stCondLst>
                                        </p:cTn>
                                        <p:tgtEl>
                                          <p:spTgt spid="8"/>
                                        </p:tgtEl>
                                        <p:attrNameLst>
                                          <p:attrName>style.visibility</p:attrName>
                                        </p:attrNameLst>
                                      </p:cBhvr>
                                      <p:to>
                                        <p:strVal val="visible"/>
                                      </p:to>
                                    </p:set>
                                    <p:set>
                                      <p:cBhvr additive="base" accumulate="none">
                                        <p:cTn id="16" dur="800" repeatDur="0" restart="never" fill="hold">
                                          <p:stCondLst>
                                            <p:cond delay="100"/>
                                          </p:stCondLst>
                                        </p:cTn>
                                        <p:tgtEl>
                                          <p:spTgt spid="8"/>
                                        </p:tgtEl>
                                        <p:attrNameLst>
                                          <p:attrName>style.visibility</p:attrName>
                                        </p:attrNameLst>
                                      </p:cBhvr>
                                      <p:to>
                                        <p:strVal val="hidden"/>
                                      </p:to>
                                    </p:set>
                                  </p:childTnLst>
                                </p:cTn>
                              </p:par>
                              <p:par>
                                <p:cTn id="17" presetID="11" presetClass="entr" presetSubtype="0" repeatCount="20000" repeatDur="0" restart="never" fill="remove" nodeType="withEffect">
                                  <p:stCondLst>
                                    <p:cond delay="400"/>
                                  </p:stCondLst>
                                  <p:childTnLst>
                                    <p:set>
                                      <p:cBhvr additive="base" accumulate="none">
                                        <p:cTn id="18" dur="900" repeatDur="0" restart="never" fill="hold">
                                          <p:stCondLst>
                                            <p:cond delay="0"/>
                                          </p:stCondLst>
                                        </p:cTn>
                                        <p:tgtEl>
                                          <p:spTgt spid="9"/>
                                        </p:tgtEl>
                                        <p:attrNameLst>
                                          <p:attrName>style.visibility</p:attrName>
                                        </p:attrNameLst>
                                      </p:cBhvr>
                                      <p:to>
                                        <p:strVal val="visible"/>
                                      </p:to>
                                    </p:set>
                                    <p:set>
                                      <p:cBhvr additive="base" accumulate="none">
                                        <p:cTn id="19" dur="800" repeatDur="0" restart="never" fill="hold">
                                          <p:stCondLst>
                                            <p:cond delay="100"/>
                                          </p:stCondLst>
                                        </p:cTn>
                                        <p:tgtEl>
                                          <p:spTgt spid="9"/>
                                        </p:tgtEl>
                                        <p:attrNameLst>
                                          <p:attrName>style.visibility</p:attrName>
                                        </p:attrNameLst>
                                      </p:cBhvr>
                                      <p:to>
                                        <p:strVal val="hidden"/>
                                      </p:to>
                                    </p:set>
                                  </p:childTnLst>
                                </p:cTn>
                              </p:par>
                              <p:par>
                                <p:cTn id="20" presetID="11" presetClass="entr" presetSubtype="0" repeatCount="20000" repeatDur="0" restart="never" fill="remove" nodeType="withEffect">
                                  <p:stCondLst>
                                    <p:cond delay="500"/>
                                  </p:stCondLst>
                                  <p:childTnLst>
                                    <p:set>
                                      <p:cBhvr additive="base" accumulate="none">
                                        <p:cTn id="21" dur="900" repeatDur="0" restart="never" fill="hold">
                                          <p:stCondLst>
                                            <p:cond delay="0"/>
                                          </p:stCondLst>
                                        </p:cTn>
                                        <p:tgtEl>
                                          <p:spTgt spid="10"/>
                                        </p:tgtEl>
                                        <p:attrNameLst>
                                          <p:attrName>style.visibility</p:attrName>
                                        </p:attrNameLst>
                                      </p:cBhvr>
                                      <p:to>
                                        <p:strVal val="visible"/>
                                      </p:to>
                                    </p:set>
                                    <p:set>
                                      <p:cBhvr additive="base" accumulate="none">
                                        <p:cTn id="22" dur="800" repeatDur="0" restart="never" fill="hold">
                                          <p:stCondLst>
                                            <p:cond delay="100"/>
                                          </p:stCondLst>
                                        </p:cTn>
                                        <p:tgtEl>
                                          <p:spTgt spid="10"/>
                                        </p:tgtEl>
                                        <p:attrNameLst>
                                          <p:attrName>style.visibility</p:attrName>
                                        </p:attrNameLst>
                                      </p:cBhvr>
                                      <p:to>
                                        <p:strVal val="hidden"/>
                                      </p:to>
                                    </p:set>
                                  </p:childTnLst>
                                </p:cTn>
                              </p:par>
                              <p:par>
                                <p:cTn id="23" presetID="11" presetClass="entr" presetSubtype="0" repeatCount="20000" repeatDur="0" restart="never" fill="remove" nodeType="withEffect">
                                  <p:stCondLst>
                                    <p:cond delay="600"/>
                                  </p:stCondLst>
                                  <p:childTnLst>
                                    <p:set>
                                      <p:cBhvr additive="base" accumulate="none">
                                        <p:cTn id="24" dur="900" repeatDur="0" restart="never" fill="hold">
                                          <p:stCondLst>
                                            <p:cond delay="0"/>
                                          </p:stCondLst>
                                        </p:cTn>
                                        <p:tgtEl>
                                          <p:spTgt spid="11"/>
                                        </p:tgtEl>
                                        <p:attrNameLst>
                                          <p:attrName>style.visibility</p:attrName>
                                        </p:attrNameLst>
                                      </p:cBhvr>
                                      <p:to>
                                        <p:strVal val="visible"/>
                                      </p:to>
                                    </p:set>
                                    <p:set>
                                      <p:cBhvr additive="base" accumulate="none">
                                        <p:cTn id="25" dur="800" repeatDur="0" restart="never" fill="hold">
                                          <p:stCondLst>
                                            <p:cond delay="100"/>
                                          </p:stCondLst>
                                        </p:cTn>
                                        <p:tgtEl>
                                          <p:spTgt spid="11"/>
                                        </p:tgtEl>
                                        <p:attrNameLst>
                                          <p:attrName>style.visibility</p:attrName>
                                        </p:attrNameLst>
                                      </p:cBhvr>
                                      <p:to>
                                        <p:strVal val="hidden"/>
                                      </p:to>
                                    </p:set>
                                  </p:childTnLst>
                                </p:cTn>
                              </p:par>
                              <p:par>
                                <p:cTn id="26" presetID="11" presetClass="entr" presetSubtype="0" repeatCount="20000" repeatDur="0" restart="never" fill="remove" nodeType="withEffect">
                                  <p:stCondLst>
                                    <p:cond delay="700"/>
                                  </p:stCondLst>
                                  <p:childTnLst>
                                    <p:set>
                                      <p:cBhvr additive="base" accumulate="none">
                                        <p:cTn id="27" dur="900" repeatDur="0" restart="never" fill="hold">
                                          <p:stCondLst>
                                            <p:cond delay="0"/>
                                          </p:stCondLst>
                                        </p:cTn>
                                        <p:tgtEl>
                                          <p:spTgt spid="12"/>
                                        </p:tgtEl>
                                        <p:attrNameLst>
                                          <p:attrName>style.visibility</p:attrName>
                                        </p:attrNameLst>
                                      </p:cBhvr>
                                      <p:to>
                                        <p:strVal val="visible"/>
                                      </p:to>
                                    </p:set>
                                    <p:set>
                                      <p:cBhvr additive="base" accumulate="none">
                                        <p:cTn id="28" dur="800" repeatDur="0" restart="never" fill="hold">
                                          <p:stCondLst>
                                            <p:cond delay="100"/>
                                          </p:stCondLst>
                                        </p:cTn>
                                        <p:tgtEl>
                                          <p:spTgt spid="12"/>
                                        </p:tgtEl>
                                        <p:attrNameLst>
                                          <p:attrName>style.visibility</p:attrName>
                                        </p:attrNameLst>
                                      </p:cBhvr>
                                      <p:to>
                                        <p:strVal val="hidden"/>
                                      </p:to>
                                    </p:set>
                                  </p:childTnLst>
                                </p:cTn>
                              </p:par>
                              <p:par>
                                <p:cTn id="29" presetID="11" presetClass="entr" presetSubtype="0" repeatCount="20000" repeatDur="0" restart="never" fill="remove" nodeType="withEffect">
                                  <p:stCondLst>
                                    <p:cond delay="800"/>
                                  </p:stCondLst>
                                  <p:childTnLst>
                                    <p:set>
                                      <p:cBhvr additive="base" accumulate="none">
                                        <p:cTn id="30" dur="900" repeatDur="0" restart="never" fill="hold">
                                          <p:stCondLst>
                                            <p:cond delay="0"/>
                                          </p:stCondLst>
                                        </p:cTn>
                                        <p:tgtEl>
                                          <p:spTgt spid="14"/>
                                        </p:tgtEl>
                                        <p:attrNameLst>
                                          <p:attrName>style.visibility</p:attrName>
                                        </p:attrNameLst>
                                      </p:cBhvr>
                                      <p:to>
                                        <p:strVal val="visible"/>
                                      </p:to>
                                    </p:set>
                                    <p:set>
                                      <p:cBhvr additive="base" accumulate="none">
                                        <p:cTn id="31" dur="800" repeatDur="0" restart="never" fill="hold">
                                          <p:stCondLst>
                                            <p:cond delay="100"/>
                                          </p:stCondLst>
                                        </p:cTn>
                                        <p:tgtEl>
                                          <p:spTgt spid="14"/>
                                        </p:tgtEl>
                                        <p:attrNameLst>
                                          <p:attrName>style.visibility</p:attrName>
                                        </p:attrNameLst>
                                      </p:cBhvr>
                                      <p:to>
                                        <p:strVal val="hidden"/>
                                      </p:to>
                                    </p:set>
                                  </p:childTnLst>
                                </p:cTn>
                              </p:par>
                              <p:par>
                                <p:cTn id="32" presetID="11" presetClass="entr" presetSubtype="0" repeatCount="20000" repeatDur="0" restart="never" fill="remove" nodeType="withEffect">
                                  <p:stCondLst>
                                    <p:cond delay="900"/>
                                  </p:stCondLst>
                                  <p:childTnLst>
                                    <p:set>
                                      <p:cBhvr additive="base" accumulate="none">
                                        <p:cTn id="33" dur="900" repeatDur="0" restart="never" fill="hold">
                                          <p:stCondLst>
                                            <p:cond delay="0"/>
                                          </p:stCondLst>
                                        </p:cTn>
                                        <p:tgtEl>
                                          <p:spTgt spid="15"/>
                                        </p:tgtEl>
                                        <p:attrNameLst>
                                          <p:attrName>style.visibility</p:attrName>
                                        </p:attrNameLst>
                                      </p:cBhvr>
                                      <p:to>
                                        <p:strVal val="visible"/>
                                      </p:to>
                                    </p:set>
                                    <p:set>
                                      <p:cBhvr additive="base" accumulate="none">
                                        <p:cTn id="34" dur="800" repeatDur="0" restart="never" fill="hold">
                                          <p:stCondLst>
                                            <p:cond delay="100"/>
                                          </p:stCondLst>
                                        </p:cTn>
                                        <p:tgtEl>
                                          <p:spTgt spid="15"/>
                                        </p:tgtEl>
                                        <p:attrNameLst>
                                          <p:attrName>style.visibility</p:attrName>
                                        </p:attrNameLst>
                                      </p:cBhvr>
                                      <p:to>
                                        <p:strVal val="hidden"/>
                                      </p:to>
                                    </p:set>
                                  </p:childTnLst>
                                </p:cTn>
                              </p:par>
                              <p:par>
                                <p:cTn id="35" presetID="11" presetClass="entr" presetSubtype="0" repeatCount="20000" repeatDur="0" restart="never" fill="remove" nodeType="withEffect">
                                  <p:stCondLst>
                                    <p:cond delay="1000"/>
                                  </p:stCondLst>
                                  <p:childTnLst>
                                    <p:set>
                                      <p:cBhvr additive="base" accumulate="none">
                                        <p:cTn id="36" dur="900" repeatDur="0" restart="never" fill="hold">
                                          <p:stCondLst>
                                            <p:cond delay="0"/>
                                          </p:stCondLst>
                                        </p:cTn>
                                        <p:tgtEl>
                                          <p:spTgt spid="16"/>
                                        </p:tgtEl>
                                        <p:attrNameLst>
                                          <p:attrName>style.visibility</p:attrName>
                                        </p:attrNameLst>
                                      </p:cBhvr>
                                      <p:to>
                                        <p:strVal val="visible"/>
                                      </p:to>
                                    </p:set>
                                    <p:set>
                                      <p:cBhvr additive="base" accumulate="none">
                                        <p:cTn id="37" dur="800" repeatDur="0" restart="never" fill="hold">
                                          <p:stCondLst>
                                            <p:cond delay="10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6506CD-5272-4E5D-9F39-AD59EFAD874A}"/>
              </a:ext>
            </a:extLst>
          </p:cNvPr>
          <p:cNvSpPr>
            <a:spLocks noGrp="1"/>
          </p:cNvSpPr>
          <p:nvPr>
            <p:ph type="title"/>
          </p:nvPr>
        </p:nvSpPr>
        <p:spPr>
          <a:xfrm>
            <a:off x="2895600" y="468039"/>
            <a:ext cx="8610600" cy="1293028"/>
          </a:xfrm>
        </p:spPr>
        <p:txBody>
          <a:bodyPr/>
          <a:lstStyle/>
          <a:p>
            <a:r>
              <a:rPr lang="en-GB" dirty="0" smtClean="0"/>
              <a:t>references</a:t>
            </a:r>
            <a:endParaRPr lang="en-GB" dirty="0"/>
          </a:p>
        </p:txBody>
      </p:sp>
      <p:sp>
        <p:nvSpPr>
          <p:cNvPr id="3" name="Content Placeholder 2">
            <a:extLst>
              <a:ext uri="{FF2B5EF4-FFF2-40B4-BE49-F238E27FC236}">
                <a16:creationId xmlns:a16="http://schemas.microsoft.com/office/drawing/2014/main" xmlns="" id="{239F395C-747B-4175-9C07-A69FC5CDF0A5}"/>
              </a:ext>
            </a:extLst>
          </p:cNvPr>
          <p:cNvSpPr>
            <a:spLocks noGrp="1"/>
          </p:cNvSpPr>
          <p:nvPr>
            <p:ph idx="1"/>
          </p:nvPr>
        </p:nvSpPr>
        <p:spPr>
          <a:xfrm>
            <a:off x="671689" y="1940560"/>
            <a:ext cx="10820400" cy="4536440"/>
          </a:xfrm>
        </p:spPr>
        <p:txBody>
          <a:bodyPr>
            <a:normAutofit fontScale="77500" lnSpcReduction="20000"/>
          </a:bodyPr>
          <a:lstStyle/>
          <a:p>
            <a:pPr marL="0" lvl="0" indent="0">
              <a:buNone/>
            </a:pPr>
            <a:r>
              <a:rPr lang="en-GB" dirty="0"/>
              <a:t>Britannica Inc. (2018) Varieties of English- British English [online] available from&lt; </a:t>
            </a:r>
            <a:r>
              <a:rPr lang="en-GB" u="sng" dirty="0">
                <a:hlinkClick r:id="rId2"/>
              </a:rPr>
              <a:t>https://www.britannica.com/topic/English-language/Varieties-of-English</a:t>
            </a:r>
            <a:r>
              <a:rPr lang="en-GB" dirty="0"/>
              <a:t> &gt; [5 November 2018]</a:t>
            </a:r>
          </a:p>
          <a:p>
            <a:pPr marL="0" lvl="0" indent="0">
              <a:buNone/>
            </a:pPr>
            <a:r>
              <a:rPr lang="en-GB" dirty="0"/>
              <a:t>Britannica, Inc. (2018) </a:t>
            </a:r>
            <a:r>
              <a:rPr lang="en-GB" i="1" dirty="0"/>
              <a:t>American Literature – The 19</a:t>
            </a:r>
            <a:r>
              <a:rPr lang="en-GB" i="1" baseline="30000" dirty="0"/>
              <a:t>th</a:t>
            </a:r>
            <a:r>
              <a:rPr lang="en-GB" i="1" dirty="0"/>
              <a:t> Century </a:t>
            </a:r>
            <a:r>
              <a:rPr lang="en-GB" dirty="0"/>
              <a:t>[online] available from &lt;https://</a:t>
            </a:r>
            <a:r>
              <a:rPr lang="en-GB" dirty="0" err="1"/>
              <a:t>www.britannica.com</a:t>
            </a:r>
            <a:r>
              <a:rPr lang="en-GB" dirty="0"/>
              <a:t>/art/American-literature/The-19th-century&gt; [10 November 2018]</a:t>
            </a:r>
          </a:p>
          <a:p>
            <a:pPr marL="0" lvl="0" indent="0">
              <a:buNone/>
            </a:pPr>
            <a:r>
              <a:rPr lang="en-GB" dirty="0"/>
              <a:t>Crow, C.(2009) </a:t>
            </a:r>
            <a:r>
              <a:rPr lang="en-GB" i="1" dirty="0"/>
              <a:t>American Gothic. </a:t>
            </a:r>
            <a:r>
              <a:rPr lang="en-GB" dirty="0"/>
              <a:t>Cardiff: University of Wales </a:t>
            </a:r>
            <a:r>
              <a:rPr lang="en-GB" dirty="0" smtClean="0"/>
              <a:t>Press</a:t>
            </a:r>
          </a:p>
          <a:p>
            <a:pPr marL="0" lvl="0" indent="0">
              <a:buNone/>
            </a:pPr>
            <a:r>
              <a:rPr lang="en-GB" dirty="0" smtClean="0"/>
              <a:t>Crystal, D.(2002) </a:t>
            </a:r>
            <a:r>
              <a:rPr lang="en-GB" i="1" dirty="0" smtClean="0"/>
              <a:t>The English Language. </a:t>
            </a:r>
            <a:r>
              <a:rPr lang="en-GB" dirty="0" smtClean="0"/>
              <a:t>2</a:t>
            </a:r>
            <a:r>
              <a:rPr lang="en-GB" baseline="30000" dirty="0" smtClean="0"/>
              <a:t>nd</a:t>
            </a:r>
            <a:r>
              <a:rPr lang="en-GB" dirty="0" smtClean="0"/>
              <a:t> Edition. London: Penguin Books</a:t>
            </a:r>
          </a:p>
          <a:p>
            <a:pPr marL="0" indent="0">
              <a:buNone/>
            </a:pPr>
            <a:r>
              <a:rPr lang="en-GB" dirty="0" smtClean="0"/>
              <a:t>Purple </a:t>
            </a:r>
            <a:r>
              <a:rPr lang="en-GB" dirty="0"/>
              <a:t>Planet Music (</a:t>
            </a:r>
            <a:r>
              <a:rPr lang="en-GB" dirty="0" err="1"/>
              <a:t>n.d.</a:t>
            </a:r>
            <a:r>
              <a:rPr lang="en-GB" dirty="0"/>
              <a:t>) </a:t>
            </a:r>
            <a:r>
              <a:rPr lang="en-GB" i="1" dirty="0"/>
              <a:t>Purple Planet Music</a:t>
            </a:r>
            <a:r>
              <a:rPr lang="en-GB" dirty="0"/>
              <a:t> [online] available from &lt;</a:t>
            </a:r>
            <a:r>
              <a:rPr lang="en-GB" u="sng" dirty="0">
                <a:hlinkClick r:id="rId3"/>
              </a:rPr>
              <a:t>https://www.purple-planet.com/creepy</a:t>
            </a:r>
            <a:r>
              <a:rPr lang="en-GB" dirty="0"/>
              <a:t>&gt; [21 November 2018]</a:t>
            </a:r>
          </a:p>
          <a:p>
            <a:pPr marL="0" lvl="0" indent="0">
              <a:buNone/>
            </a:pPr>
            <a:r>
              <a:rPr lang="en-GB" dirty="0" smtClean="0"/>
              <a:t>The </a:t>
            </a:r>
            <a:r>
              <a:rPr lang="en-GB" dirty="0"/>
              <a:t>British Library (n. d.) </a:t>
            </a:r>
            <a:r>
              <a:rPr lang="en-GB" i="1" dirty="0"/>
              <a:t>Gothic Motifs </a:t>
            </a:r>
            <a:r>
              <a:rPr lang="en-GB" dirty="0"/>
              <a:t>[online] available from &lt;https://</a:t>
            </a:r>
            <a:r>
              <a:rPr lang="en-GB" dirty="0" err="1"/>
              <a:t>www.bl.uk</a:t>
            </a:r>
            <a:r>
              <a:rPr lang="en-GB" dirty="0"/>
              <a:t>/romantics-and-</a:t>
            </a:r>
            <a:r>
              <a:rPr lang="en-GB" dirty="0" err="1"/>
              <a:t>victorians</a:t>
            </a:r>
            <a:r>
              <a:rPr lang="en-GB" dirty="0"/>
              <a:t>/articles/gothic-motifs&gt; [31 October 2018]</a:t>
            </a:r>
          </a:p>
          <a:p>
            <a:pPr marL="0" lvl="0" indent="0">
              <a:buNone/>
            </a:pPr>
            <a:r>
              <a:rPr lang="en-GB" dirty="0"/>
              <a:t>The Centre for the Study of Christianity and Culture, University of York (1999) </a:t>
            </a:r>
            <a:r>
              <a:rPr lang="en-GB" i="1" dirty="0" err="1"/>
              <a:t>Crossref-it.info</a:t>
            </a:r>
            <a:r>
              <a:rPr lang="en-GB" i="1" dirty="0"/>
              <a:t> </a:t>
            </a:r>
            <a:r>
              <a:rPr lang="en-GB" dirty="0"/>
              <a:t>[online] &lt;</a:t>
            </a:r>
            <a:r>
              <a:rPr lang="en-GB" u="sng" dirty="0">
                <a:hlinkClick r:id="rId4"/>
              </a:rPr>
              <a:t>https://crossref-it.info/articles/91/gothic-and-the-medieval-revival&gt;</a:t>
            </a:r>
            <a:r>
              <a:rPr lang="en-GB" dirty="0"/>
              <a:t>; [2 November 2018]</a:t>
            </a:r>
          </a:p>
          <a:p>
            <a:pPr marL="0" lvl="0" indent="0">
              <a:buNone/>
            </a:pPr>
            <a:r>
              <a:rPr lang="en-GB" dirty="0"/>
              <a:t>The English Spelling Society (2018). A brief history of English spelling [online] available from &lt;http://</a:t>
            </a:r>
            <a:r>
              <a:rPr lang="en-GB" dirty="0" err="1"/>
              <a:t>spellingsociety.org</a:t>
            </a:r>
            <a:r>
              <a:rPr lang="en-GB" dirty="0"/>
              <a:t>/history#/page/9&gt; [5 November 2018]</a:t>
            </a:r>
          </a:p>
          <a:p>
            <a:pPr marL="0" lvl="0" indent="0">
              <a:buNone/>
            </a:pPr>
            <a:r>
              <a:rPr lang="en-GB" dirty="0"/>
              <a:t>Oxford University Press. (2018) Nineteen Century English- an overview [online] available from </a:t>
            </a:r>
            <a:r>
              <a:rPr lang="en-GB" u="sng" dirty="0">
                <a:hlinkClick r:id="rId5"/>
              </a:rPr>
              <a:t>https://public.oed.com/blog/nineteenth-century-english-an-overview/</a:t>
            </a:r>
            <a:r>
              <a:rPr lang="en-GB" dirty="0"/>
              <a:t> [3 November 2018]</a:t>
            </a:r>
          </a:p>
          <a:p>
            <a:endParaRPr lang="en-GB" dirty="0"/>
          </a:p>
        </p:txBody>
      </p:sp>
    </p:spTree>
    <p:extLst>
      <p:ext uri="{BB962C8B-B14F-4D97-AF65-F5344CB8AC3E}">
        <p14:creationId xmlns:p14="http://schemas.microsoft.com/office/powerpoint/2010/main" val="3217337487"/>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xmlns:p14="http://schemas.microsoft.com/office/powerpoint/2010/main" spd="med" advClick="0" advTm="7000">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F3013D-64E1-4661-8883-18A8B9518CC5}"/>
              </a:ext>
            </a:extLst>
          </p:cNvPr>
          <p:cNvSpPr>
            <a:spLocks noGrp="1"/>
          </p:cNvSpPr>
          <p:nvPr>
            <p:ph type="title"/>
          </p:nvPr>
        </p:nvSpPr>
        <p:spPr>
          <a:xfrm>
            <a:off x="2869096" y="764373"/>
            <a:ext cx="8610600" cy="1293028"/>
          </a:xfrm>
        </p:spPr>
        <p:txBody>
          <a:bodyPr/>
          <a:lstStyle/>
          <a:p>
            <a:r>
              <a:rPr lang="en-GB" dirty="0"/>
              <a:t>Contents</a:t>
            </a:r>
          </a:p>
        </p:txBody>
      </p:sp>
      <p:sp>
        <p:nvSpPr>
          <p:cNvPr id="5" name="Content Placeholder 4">
            <a:extLst>
              <a:ext uri="{FF2B5EF4-FFF2-40B4-BE49-F238E27FC236}">
                <a16:creationId xmlns:a16="http://schemas.microsoft.com/office/drawing/2014/main" xmlns="" id="{203E5FB5-9E5F-47D1-87F0-191B36B4CBE0}"/>
              </a:ext>
            </a:extLst>
          </p:cNvPr>
          <p:cNvSpPr>
            <a:spLocks noGrp="1"/>
          </p:cNvSpPr>
          <p:nvPr>
            <p:ph idx="1"/>
          </p:nvPr>
        </p:nvSpPr>
        <p:spPr/>
        <p:txBody>
          <a:bodyPr/>
          <a:lstStyle/>
          <a:p>
            <a:r>
              <a:rPr lang="en-GB" dirty="0">
                <a:hlinkClick r:id="rId2" action="ppaction://hlinksldjump"/>
              </a:rPr>
              <a:t>19</a:t>
            </a:r>
            <a:r>
              <a:rPr lang="en-GB" baseline="30000" dirty="0">
                <a:hlinkClick r:id="rId2" action="ppaction://hlinksldjump"/>
              </a:rPr>
              <a:t>th</a:t>
            </a:r>
            <a:r>
              <a:rPr lang="en-GB" dirty="0">
                <a:hlinkClick r:id="rId2" action="ppaction://hlinksldjump"/>
              </a:rPr>
              <a:t> Century America</a:t>
            </a:r>
            <a:endParaRPr lang="en-GB" dirty="0"/>
          </a:p>
          <a:p>
            <a:r>
              <a:rPr lang="en-GB" dirty="0">
                <a:hlinkClick r:id="rId3" action="ppaction://hlinksldjump"/>
              </a:rPr>
              <a:t>British English</a:t>
            </a:r>
            <a:endParaRPr lang="en-GB" dirty="0"/>
          </a:p>
          <a:p>
            <a:r>
              <a:rPr lang="en-GB" dirty="0">
                <a:hlinkClick r:id="rId4" action="ppaction://hlinksldjump"/>
              </a:rPr>
              <a:t>American English</a:t>
            </a:r>
            <a:endParaRPr lang="en-GB" dirty="0"/>
          </a:p>
          <a:p>
            <a:r>
              <a:rPr lang="en-GB" dirty="0">
                <a:hlinkClick r:id="rId5" action="ppaction://hlinksldjump"/>
              </a:rPr>
              <a:t>The Masque of the Red Death</a:t>
            </a:r>
            <a:endParaRPr lang="en-GB" dirty="0"/>
          </a:p>
        </p:txBody>
      </p:sp>
    </p:spTree>
    <p:extLst>
      <p:ext uri="{BB962C8B-B14F-4D97-AF65-F5344CB8AC3E}">
        <p14:creationId xmlns:p14="http://schemas.microsoft.com/office/powerpoint/2010/main" val="3322466739"/>
      </p:ext>
    </p:extLst>
  </p:cSld>
  <p:clrMapOvr>
    <a:masterClrMapping/>
  </p:clrMapOvr>
  <mc:AlternateContent xmlns:mc="http://schemas.openxmlformats.org/markup-compatibility/2006" xmlns:p14="http://schemas.microsoft.com/office/powerpoint/2010/main">
    <mc:Choice Requires="p14">
      <p:transition spd="med" p14:dur="700" advClick="0" advTm="4000">
        <p:fade/>
      </p:transition>
    </mc:Choice>
    <mc:Fallback xmlns="">
      <p:transition xmlns:p14="http://schemas.microsoft.com/office/powerpoint/2010/main" spd="med" advClick="0" advTm="4000">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figures</a:t>
            </a:r>
            <a:endParaRPr lang="en-US" dirty="0"/>
          </a:p>
        </p:txBody>
      </p:sp>
      <p:sp>
        <p:nvSpPr>
          <p:cNvPr id="3" name="Content Placeholder 2"/>
          <p:cNvSpPr>
            <a:spLocks noGrp="1"/>
          </p:cNvSpPr>
          <p:nvPr>
            <p:ph idx="1"/>
          </p:nvPr>
        </p:nvSpPr>
        <p:spPr/>
        <p:txBody>
          <a:bodyPr/>
          <a:lstStyle/>
          <a:p>
            <a:pPr marL="0" indent="0">
              <a:buNone/>
            </a:pPr>
            <a:r>
              <a:rPr lang="en-GB" dirty="0" err="1"/>
              <a:t>Giphy</a:t>
            </a:r>
            <a:r>
              <a:rPr lang="en-GB" dirty="0"/>
              <a:t> Inc. (2018) </a:t>
            </a:r>
            <a:r>
              <a:rPr lang="en-GB" i="1" dirty="0" err="1"/>
              <a:t>Giphy</a:t>
            </a:r>
            <a:r>
              <a:rPr lang="en-GB" i="1" dirty="0"/>
              <a:t> </a:t>
            </a:r>
            <a:r>
              <a:rPr lang="en-GB" dirty="0"/>
              <a:t>[online] available from&lt;</a:t>
            </a:r>
            <a:r>
              <a:rPr lang="en-GB" u="sng" dirty="0">
                <a:hlinkClick r:id="rId2"/>
              </a:rPr>
              <a:t>https://giphy.com/search/royalty-free-romantic-era</a:t>
            </a:r>
            <a:r>
              <a:rPr lang="en-GB" dirty="0"/>
              <a:t>&gt; [21 November 2018]</a:t>
            </a:r>
          </a:p>
          <a:p>
            <a:pPr marL="0" indent="0">
              <a:buNone/>
            </a:pPr>
            <a:endParaRPr lang="en-US" dirty="0"/>
          </a:p>
        </p:txBody>
      </p:sp>
    </p:spTree>
    <p:extLst>
      <p:ext uri="{BB962C8B-B14F-4D97-AF65-F5344CB8AC3E}">
        <p14:creationId xmlns:p14="http://schemas.microsoft.com/office/powerpoint/2010/main" val="233700711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48473"/>
            <a:ext cx="8610600" cy="1293028"/>
          </a:xfrm>
        </p:spPr>
        <p:txBody>
          <a:bodyPr/>
          <a:lstStyle/>
          <a:p>
            <a:r>
              <a:rPr lang="en-US" dirty="0" smtClean="0"/>
              <a:t>Context: America</a:t>
            </a:r>
            <a:endParaRPr lang="en-US" dirty="0"/>
          </a:p>
        </p:txBody>
      </p:sp>
      <p:sp>
        <p:nvSpPr>
          <p:cNvPr id="3" name="Content Placeholder 2"/>
          <p:cNvSpPr>
            <a:spLocks noGrp="1"/>
          </p:cNvSpPr>
          <p:nvPr>
            <p:ph idx="1"/>
          </p:nvPr>
        </p:nvSpPr>
        <p:spPr>
          <a:xfrm>
            <a:off x="482600" y="1930400"/>
            <a:ext cx="11353800" cy="4546600"/>
          </a:xfrm>
        </p:spPr>
        <p:txBody>
          <a:bodyPr>
            <a:normAutofit fontScale="85000" lnSpcReduction="20000"/>
          </a:bodyPr>
          <a:lstStyle/>
          <a:p>
            <a:r>
              <a:rPr lang="en-US" dirty="0" smtClean="0">
                <a:solidFill>
                  <a:srgbClr val="FFFF00"/>
                </a:solidFill>
              </a:rPr>
              <a:t>American Dream </a:t>
            </a:r>
            <a:r>
              <a:rPr lang="en-US" dirty="0" smtClean="0"/>
              <a:t>was a core belief, developed by the </a:t>
            </a:r>
            <a:r>
              <a:rPr lang="en-US" dirty="0" smtClean="0">
                <a:solidFill>
                  <a:srgbClr val="FFFF00"/>
                </a:solidFill>
              </a:rPr>
              <a:t>Founding Fathers</a:t>
            </a:r>
          </a:p>
          <a:p>
            <a:r>
              <a:rPr lang="en-US" dirty="0">
                <a:solidFill>
                  <a:srgbClr val="FFFF00"/>
                </a:solidFill>
              </a:rPr>
              <a:t>1765-1820: </a:t>
            </a:r>
            <a:r>
              <a:rPr lang="en-US" dirty="0"/>
              <a:t>First wave of Gothic </a:t>
            </a:r>
            <a:r>
              <a:rPr lang="en-US" dirty="0" smtClean="0"/>
              <a:t>Novel</a:t>
            </a:r>
            <a:endParaRPr lang="en-US" dirty="0" smtClean="0">
              <a:solidFill>
                <a:srgbClr val="FFFF00"/>
              </a:solidFill>
            </a:endParaRPr>
          </a:p>
          <a:p>
            <a:r>
              <a:rPr lang="en-US" dirty="0" smtClean="0"/>
              <a:t>Industrial Revolution </a:t>
            </a:r>
            <a:r>
              <a:rPr lang="en-US" dirty="0" smtClean="0">
                <a:solidFill>
                  <a:srgbClr val="FFFF00"/>
                </a:solidFill>
              </a:rPr>
              <a:t>1790 Samuel Slater </a:t>
            </a:r>
            <a:r>
              <a:rPr lang="en-US" dirty="0" smtClean="0"/>
              <a:t>opened the 1</a:t>
            </a:r>
            <a:r>
              <a:rPr lang="en-US" baseline="30000" dirty="0" smtClean="0"/>
              <a:t>st</a:t>
            </a:r>
            <a:r>
              <a:rPr lang="en-US" dirty="0" smtClean="0"/>
              <a:t> US Industrial Mill</a:t>
            </a:r>
          </a:p>
          <a:p>
            <a:r>
              <a:rPr lang="en-US" dirty="0" smtClean="0"/>
              <a:t>Stereotypical gender roles were still the societal norm and America was a Christian dominant country </a:t>
            </a:r>
          </a:p>
          <a:p>
            <a:r>
              <a:rPr lang="en-US" dirty="0" smtClean="0">
                <a:solidFill>
                  <a:srgbClr val="FFFF00"/>
                </a:solidFill>
              </a:rPr>
              <a:t>Population</a:t>
            </a:r>
            <a:r>
              <a:rPr lang="en-US" dirty="0" smtClean="0"/>
              <a:t> rate rose westward </a:t>
            </a:r>
            <a:br>
              <a:rPr lang="en-US" dirty="0" smtClean="0"/>
            </a:br>
            <a:r>
              <a:rPr lang="en-US" dirty="0" smtClean="0">
                <a:solidFill>
                  <a:srgbClr val="FFFF00"/>
                </a:solidFill>
              </a:rPr>
              <a:t>1810: </a:t>
            </a:r>
            <a:r>
              <a:rPr lang="en-US" dirty="0" smtClean="0"/>
              <a:t>over </a:t>
            </a:r>
            <a:r>
              <a:rPr lang="en-US" dirty="0" smtClean="0">
                <a:solidFill>
                  <a:srgbClr val="FFFF00"/>
                </a:solidFill>
              </a:rPr>
              <a:t>7.2 million</a:t>
            </a:r>
            <a:br>
              <a:rPr lang="en-US" dirty="0" smtClean="0">
                <a:solidFill>
                  <a:srgbClr val="FFFF00"/>
                </a:solidFill>
              </a:rPr>
            </a:br>
            <a:r>
              <a:rPr lang="en-US" dirty="0" smtClean="0">
                <a:solidFill>
                  <a:srgbClr val="FFFF00"/>
                </a:solidFill>
              </a:rPr>
              <a:t>1820: </a:t>
            </a:r>
            <a:r>
              <a:rPr lang="en-US" dirty="0" smtClean="0"/>
              <a:t>over </a:t>
            </a:r>
            <a:r>
              <a:rPr lang="en-US" dirty="0" smtClean="0">
                <a:solidFill>
                  <a:srgbClr val="FFFF00"/>
                </a:solidFill>
              </a:rPr>
              <a:t>9.6 million</a:t>
            </a:r>
            <a:br>
              <a:rPr lang="en-US" dirty="0" smtClean="0">
                <a:solidFill>
                  <a:srgbClr val="FFFF00"/>
                </a:solidFill>
              </a:rPr>
            </a:br>
            <a:r>
              <a:rPr lang="en-US" dirty="0" smtClean="0">
                <a:solidFill>
                  <a:srgbClr val="FFFF00"/>
                </a:solidFill>
              </a:rPr>
              <a:t>1840: </a:t>
            </a:r>
            <a:r>
              <a:rPr lang="en-US" dirty="0" smtClean="0"/>
              <a:t>over </a:t>
            </a:r>
            <a:r>
              <a:rPr lang="en-US" dirty="0" smtClean="0">
                <a:solidFill>
                  <a:srgbClr val="FFFF00"/>
                </a:solidFill>
              </a:rPr>
              <a:t>17 million </a:t>
            </a:r>
          </a:p>
          <a:p>
            <a:r>
              <a:rPr lang="en-US" dirty="0" smtClean="0">
                <a:solidFill>
                  <a:srgbClr val="FFFF00"/>
                </a:solidFill>
              </a:rPr>
              <a:t>1810: </a:t>
            </a:r>
            <a:r>
              <a:rPr lang="en-US" dirty="0" smtClean="0"/>
              <a:t>The Atlantic Slave Trade was over between all continents </a:t>
            </a:r>
          </a:p>
          <a:p>
            <a:r>
              <a:rPr lang="en-US" dirty="0" smtClean="0">
                <a:solidFill>
                  <a:srgbClr val="FFFF00"/>
                </a:solidFill>
              </a:rPr>
              <a:t>1861</a:t>
            </a:r>
            <a:r>
              <a:rPr lang="en-US" dirty="0">
                <a:solidFill>
                  <a:srgbClr val="FFFF00"/>
                </a:solidFill>
              </a:rPr>
              <a:t>-</a:t>
            </a:r>
            <a:r>
              <a:rPr lang="en-US" dirty="0" smtClean="0">
                <a:solidFill>
                  <a:srgbClr val="FFFF00"/>
                </a:solidFill>
              </a:rPr>
              <a:t>1865: </a:t>
            </a:r>
            <a:r>
              <a:rPr lang="en-US" dirty="0" smtClean="0"/>
              <a:t>Civil War </a:t>
            </a:r>
          </a:p>
          <a:p>
            <a:r>
              <a:rPr lang="en-US" dirty="0" smtClean="0">
                <a:solidFill>
                  <a:srgbClr val="FFFF00"/>
                </a:solidFill>
              </a:rPr>
              <a:t>1866: </a:t>
            </a:r>
            <a:r>
              <a:rPr lang="en-US" dirty="0" smtClean="0"/>
              <a:t>KKK was founded as a social club in Texas </a:t>
            </a:r>
          </a:p>
          <a:p>
            <a:r>
              <a:rPr lang="en-US" dirty="0">
                <a:solidFill>
                  <a:srgbClr val="FFFF00"/>
                </a:solidFill>
              </a:rPr>
              <a:t>1868: </a:t>
            </a:r>
            <a:r>
              <a:rPr lang="en-US" dirty="0"/>
              <a:t>Slavery Abolished in US </a:t>
            </a:r>
          </a:p>
          <a:p>
            <a:r>
              <a:rPr lang="en-US" dirty="0" smtClean="0">
                <a:solidFill>
                  <a:srgbClr val="FFFF00"/>
                </a:solidFill>
              </a:rPr>
              <a:t>1875-1886: </a:t>
            </a:r>
            <a:r>
              <a:rPr lang="en-US" dirty="0" smtClean="0"/>
              <a:t>The Statue of Liberty: a universal symbol for freedom </a:t>
            </a:r>
          </a:p>
          <a:p>
            <a:r>
              <a:rPr lang="en-US" dirty="0" smtClean="0">
                <a:solidFill>
                  <a:srgbClr val="FFFF00"/>
                </a:solidFill>
              </a:rPr>
              <a:t>1880: </a:t>
            </a:r>
            <a:r>
              <a:rPr lang="en-US" dirty="0" smtClean="0"/>
              <a:t>White Supremacy era which later led into Civil Right Movements in the late </a:t>
            </a:r>
            <a:r>
              <a:rPr lang="en-US" dirty="0" smtClean="0">
                <a:solidFill>
                  <a:srgbClr val="FFFF00"/>
                </a:solidFill>
              </a:rPr>
              <a:t>1900s.</a:t>
            </a:r>
            <a:endParaRPr lang="en-US" dirty="0" smtClean="0"/>
          </a:p>
          <a:p>
            <a:endParaRPr lang="en-US" dirty="0" smtClean="0"/>
          </a:p>
        </p:txBody>
      </p:sp>
      <p:pic>
        <p:nvPicPr>
          <p:cNvPr id="4" name="Picture 3" descr="freedom for american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6800" y="3594100"/>
            <a:ext cx="2971800" cy="2047240"/>
          </a:xfrm>
          <a:prstGeom prst="rect">
            <a:avLst/>
          </a:prstGeom>
        </p:spPr>
      </p:pic>
      <p:sp>
        <p:nvSpPr>
          <p:cNvPr id="6" name="TextBox 5"/>
          <p:cNvSpPr txBox="1"/>
          <p:nvPr/>
        </p:nvSpPr>
        <p:spPr>
          <a:xfrm>
            <a:off x="9909849" y="5690627"/>
            <a:ext cx="1735666" cy="246221"/>
          </a:xfrm>
          <a:prstGeom prst="rect">
            <a:avLst/>
          </a:prstGeom>
          <a:noFill/>
        </p:spPr>
        <p:txBody>
          <a:bodyPr wrap="square" rtlCol="0">
            <a:spAutoFit/>
          </a:bodyPr>
          <a:lstStyle/>
          <a:p>
            <a:r>
              <a:rPr lang="en-US" sz="1000" dirty="0" smtClean="0"/>
              <a:t>Figure 1. </a:t>
            </a:r>
            <a:r>
              <a:rPr lang="en-US" sz="1000" dirty="0" err="1" smtClean="0"/>
              <a:t>Giphy</a:t>
            </a:r>
            <a:r>
              <a:rPr lang="en-US" sz="1000" dirty="0" smtClean="0"/>
              <a:t> (2018)</a:t>
            </a:r>
            <a:endParaRPr lang="en-US" sz="1000" dirty="0"/>
          </a:p>
        </p:txBody>
      </p:sp>
    </p:spTree>
    <p:extLst>
      <p:ext uri="{BB962C8B-B14F-4D97-AF65-F5344CB8AC3E}">
        <p14:creationId xmlns:p14="http://schemas.microsoft.com/office/powerpoint/2010/main" val="328128724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calcmode="lin" valueType="num">
                                      <p:cBhvr additive="base">
                                        <p:cTn id="2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000"/>
                            </p:stCondLst>
                            <p:childTnLst>
                              <p:par>
                                <p:cTn id="29" presetID="2" presetClass="entr" presetSubtype="4" fill="hold"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nodeType="after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additive="base">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 calcmode="lin" valueType="num">
                                      <p:cBhvr additive="base">
                                        <p:cTn id="4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anim calcmode="lin" valueType="num">
                                      <p:cBhvr additive="base">
                                        <p:cTn id="4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 calcmode="lin" valueType="num">
                                      <p:cBhvr additive="base">
                                        <p:cTn id="48"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50" fill="hold">
                            <p:stCondLst>
                              <p:cond delay="2000"/>
                            </p:stCondLst>
                            <p:childTnLst>
                              <p:par>
                                <p:cTn id="51" presetID="2" presetClass="entr" presetSubtype="4" fill="hold" nodeType="after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 calcmode="lin" valueType="num">
                                      <p:cBhvr additive="base">
                                        <p:cTn id="5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fade">
                                      <p:cBhvr>
                                        <p:cTn id="63" dur="1000"/>
                                        <p:tgtEl>
                                          <p:spTgt spid="4"/>
                                        </p:tgtEl>
                                      </p:cBhvr>
                                    </p:animEffect>
                                    <p:anim calcmode="lin" valueType="num">
                                      <p:cBhvr>
                                        <p:cTn id="64" dur="1000" fill="hold"/>
                                        <p:tgtEl>
                                          <p:spTgt spid="4"/>
                                        </p:tgtEl>
                                        <p:attrNameLst>
                                          <p:attrName>ppt_x</p:attrName>
                                        </p:attrNameLst>
                                      </p:cBhvr>
                                      <p:tavLst>
                                        <p:tav tm="0">
                                          <p:val>
                                            <p:strVal val="#ppt_x"/>
                                          </p:val>
                                        </p:tav>
                                        <p:tav tm="100000">
                                          <p:val>
                                            <p:strVal val="#ppt_x"/>
                                          </p:val>
                                        </p:tav>
                                      </p:tavLst>
                                    </p:anim>
                                    <p:anim calcmode="lin" valueType="num">
                                      <p:cBhvr>
                                        <p:cTn id="6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0185" y="381692"/>
            <a:ext cx="6377940" cy="1293028"/>
          </a:xfrm>
        </p:spPr>
        <p:txBody>
          <a:bodyPr>
            <a:normAutofit/>
          </a:bodyPr>
          <a:lstStyle/>
          <a:p>
            <a:r>
              <a:rPr lang="en-US" dirty="0" smtClean="0"/>
              <a:t>INFLUENCES of gothic </a:t>
            </a:r>
            <a:endParaRPr lang="en-US" dirty="0"/>
          </a:p>
        </p:txBody>
      </p:sp>
      <p:sp>
        <p:nvSpPr>
          <p:cNvPr id="3" name="Content Placeholder 2"/>
          <p:cNvSpPr>
            <a:spLocks noGrp="1"/>
          </p:cNvSpPr>
          <p:nvPr>
            <p:ph idx="1"/>
          </p:nvPr>
        </p:nvSpPr>
        <p:spPr>
          <a:xfrm>
            <a:off x="1111251" y="2093821"/>
            <a:ext cx="10544174" cy="2401980"/>
          </a:xfrm>
        </p:spPr>
        <p:txBody>
          <a:bodyPr>
            <a:normAutofit/>
          </a:bodyPr>
          <a:lstStyle/>
          <a:p>
            <a:r>
              <a:rPr lang="en-US" dirty="0" smtClean="0"/>
              <a:t>In literature it is usually associated with the </a:t>
            </a:r>
            <a:r>
              <a:rPr lang="en-US" dirty="0" smtClean="0">
                <a:solidFill>
                  <a:srgbClr val="FFFF00"/>
                </a:solidFill>
              </a:rPr>
              <a:t>English Romanticism movement </a:t>
            </a:r>
            <a:r>
              <a:rPr lang="en-US" dirty="0" smtClean="0"/>
              <a:t>and all things medieval </a:t>
            </a:r>
            <a:endParaRPr lang="en-US" dirty="0"/>
          </a:p>
          <a:p>
            <a:r>
              <a:rPr lang="en-US" dirty="0" smtClean="0"/>
              <a:t>Literature influenced the attitudes, imaginations and beliefs of writers of all genres and artists </a:t>
            </a:r>
          </a:p>
          <a:p>
            <a:r>
              <a:rPr lang="en-US" dirty="0" smtClean="0">
                <a:solidFill>
                  <a:srgbClr val="FFFF00"/>
                </a:solidFill>
              </a:rPr>
              <a:t>Medievalism was a heavy influence </a:t>
            </a:r>
            <a:r>
              <a:rPr lang="en-US" dirty="0" smtClean="0"/>
              <a:t>onto the era and there were many attempts to reconstruct this </a:t>
            </a:r>
            <a:r>
              <a:rPr lang="en-US" dirty="0" smtClean="0">
                <a:solidFill>
                  <a:srgbClr val="FFFF00"/>
                </a:solidFill>
              </a:rPr>
              <a:t>‘offering of an ideal nobility and harmony’  </a:t>
            </a:r>
          </a:p>
          <a:p>
            <a:endParaRPr lang="en-US" dirty="0"/>
          </a:p>
          <a:p>
            <a:pPr marL="0" indent="0">
              <a:buNone/>
            </a:pPr>
            <a:endParaRPr lang="en-US" dirty="0"/>
          </a:p>
        </p:txBody>
      </p:sp>
    </p:spTree>
    <p:extLst>
      <p:ext uri="{BB962C8B-B14F-4D97-AF65-F5344CB8AC3E}">
        <p14:creationId xmlns:p14="http://schemas.microsoft.com/office/powerpoint/2010/main" val="249533754"/>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xmlns:p14="http://schemas.microsoft.com/office/powerpoint/2010/main" spd="med" advClick="0" advTm="7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3">
                                            <p:txEl>
                                              <p:pRg st="0" end="0"/>
                                            </p:txEl>
                                          </p:spTgt>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5700" y="276693"/>
            <a:ext cx="6377940" cy="1293028"/>
          </a:xfrm>
        </p:spPr>
        <p:txBody>
          <a:bodyPr>
            <a:normAutofit/>
          </a:bodyPr>
          <a:lstStyle/>
          <a:p>
            <a:r>
              <a:rPr lang="en-US" dirty="0" smtClean="0"/>
              <a:t>BRITISH/AMERICAN GOTHIC LITERATURE </a:t>
            </a:r>
            <a:endParaRPr lang="en-US" dirty="0"/>
          </a:p>
        </p:txBody>
      </p:sp>
      <p:graphicFrame>
        <p:nvGraphicFramePr>
          <p:cNvPr id="7" name="Table 6"/>
          <p:cNvGraphicFramePr>
            <a:graphicFrameLocks noGrp="1"/>
          </p:cNvGraphicFramePr>
          <p:nvPr>
            <p:extLst/>
          </p:nvPr>
        </p:nvGraphicFramePr>
        <p:xfrm>
          <a:off x="1874878" y="1636328"/>
          <a:ext cx="8440758" cy="5048346"/>
        </p:xfrm>
        <a:graphic>
          <a:graphicData uri="http://schemas.openxmlformats.org/drawingml/2006/table">
            <a:tbl>
              <a:tblPr firstRow="1" bandRow="1">
                <a:tableStyleId>{EB344D84-9AFB-497E-A393-DC336BA19D2E}</a:tableStyleId>
              </a:tblPr>
              <a:tblGrid>
                <a:gridCol w="4220379">
                  <a:extLst>
                    <a:ext uri="{9D8B030D-6E8A-4147-A177-3AD203B41FA5}">
                      <a16:colId xmlns="" xmlns:a16="http://schemas.microsoft.com/office/drawing/2014/main" val="20000"/>
                    </a:ext>
                  </a:extLst>
                </a:gridCol>
                <a:gridCol w="4220379">
                  <a:extLst>
                    <a:ext uri="{9D8B030D-6E8A-4147-A177-3AD203B41FA5}">
                      <a16:colId xmlns="" xmlns:a16="http://schemas.microsoft.com/office/drawing/2014/main" val="20001"/>
                    </a:ext>
                  </a:extLst>
                </a:gridCol>
              </a:tblGrid>
              <a:tr h="367356">
                <a:tc>
                  <a:txBody>
                    <a:bodyPr/>
                    <a:lstStyle/>
                    <a:p>
                      <a:pPr algn="ctr"/>
                      <a:r>
                        <a:rPr lang="en-US" dirty="0" smtClean="0"/>
                        <a:t>British</a:t>
                      </a:r>
                      <a:r>
                        <a:rPr lang="en-US" baseline="0" dirty="0" smtClean="0"/>
                        <a:t> Gothic Literature</a:t>
                      </a:r>
                      <a:endParaRPr lang="en-US" dirty="0"/>
                    </a:p>
                  </a:txBody>
                  <a:tcPr/>
                </a:tc>
                <a:tc>
                  <a:txBody>
                    <a:bodyPr/>
                    <a:lstStyle/>
                    <a:p>
                      <a:pPr algn="ctr"/>
                      <a:r>
                        <a:rPr lang="en-US" dirty="0" smtClean="0"/>
                        <a:t>American</a:t>
                      </a:r>
                      <a:r>
                        <a:rPr lang="en-US" baseline="0" dirty="0" smtClean="0"/>
                        <a:t> Gothic Literature</a:t>
                      </a:r>
                      <a:endParaRPr lang="en-US" dirty="0"/>
                    </a:p>
                  </a:txBody>
                  <a:tcPr/>
                </a:tc>
                <a:extLst>
                  <a:ext uri="{0D108BD9-81ED-4DB2-BD59-A6C34878D82A}">
                    <a16:rowId xmlns="" xmlns:a16="http://schemas.microsoft.com/office/drawing/2014/main" val="10000"/>
                  </a:ext>
                </a:extLst>
              </a:tr>
              <a:tr h="642872">
                <a:tc>
                  <a:txBody>
                    <a:bodyPr/>
                    <a:lstStyle/>
                    <a:p>
                      <a:r>
                        <a:rPr lang="en-US" dirty="0" smtClean="0"/>
                        <a:t>Emerged</a:t>
                      </a:r>
                      <a:r>
                        <a:rPr lang="en-US" baseline="0" dirty="0" smtClean="0"/>
                        <a:t> because of enlightenment</a:t>
                      </a:r>
                      <a:endParaRPr lang="en-US" dirty="0"/>
                    </a:p>
                  </a:txBody>
                  <a:tcPr/>
                </a:tc>
                <a:tc>
                  <a:txBody>
                    <a:bodyPr/>
                    <a:lstStyle/>
                    <a:p>
                      <a:r>
                        <a:rPr lang="en-US" dirty="0" smtClean="0"/>
                        <a:t>Emerged</a:t>
                      </a:r>
                      <a:r>
                        <a:rPr lang="en-US" baseline="0" dirty="0" smtClean="0"/>
                        <a:t> from Transcendentalism which was prominent in the East</a:t>
                      </a:r>
                      <a:endParaRPr lang="en-US" dirty="0"/>
                    </a:p>
                  </a:txBody>
                  <a:tcPr/>
                </a:tc>
                <a:extLst>
                  <a:ext uri="{0D108BD9-81ED-4DB2-BD59-A6C34878D82A}">
                    <a16:rowId xmlns="" xmlns:a16="http://schemas.microsoft.com/office/drawing/2014/main" val="10001"/>
                  </a:ext>
                </a:extLst>
              </a:tr>
              <a:tr h="642872">
                <a:tc>
                  <a:txBody>
                    <a:bodyPr/>
                    <a:lstStyle/>
                    <a:p>
                      <a:r>
                        <a:rPr lang="en-US" dirty="0" smtClean="0"/>
                        <a:t>Early gothic settings were medieval castles, ruins, monasteries, </a:t>
                      </a:r>
                      <a:endParaRPr lang="en-US" dirty="0"/>
                    </a:p>
                  </a:txBody>
                  <a:tcPr/>
                </a:tc>
                <a:tc>
                  <a:txBody>
                    <a:bodyPr/>
                    <a:lstStyle/>
                    <a:p>
                      <a:r>
                        <a:rPr lang="en-US" dirty="0" smtClean="0"/>
                        <a:t>Dark Romanticism</a:t>
                      </a:r>
                      <a:r>
                        <a:rPr lang="en-US" baseline="0" dirty="0" smtClean="0"/>
                        <a:t> is synonymous with American Gothic </a:t>
                      </a:r>
                      <a:endParaRPr lang="en-US" dirty="0"/>
                    </a:p>
                  </a:txBody>
                  <a:tcPr/>
                </a:tc>
                <a:extLst>
                  <a:ext uri="{0D108BD9-81ED-4DB2-BD59-A6C34878D82A}">
                    <a16:rowId xmlns="" xmlns:a16="http://schemas.microsoft.com/office/drawing/2014/main" val="10002"/>
                  </a:ext>
                </a:extLst>
              </a:tr>
              <a:tr h="367356">
                <a:tc>
                  <a:txBody>
                    <a:bodyPr/>
                    <a:lstStyle/>
                    <a:p>
                      <a:r>
                        <a:rPr lang="en-US" dirty="0" smtClean="0"/>
                        <a:t>Highest peak in 1790s </a:t>
                      </a:r>
                      <a:endParaRPr lang="en-US" dirty="0"/>
                    </a:p>
                  </a:txBody>
                  <a:tcPr/>
                </a:tc>
                <a:tc>
                  <a:txBody>
                    <a:bodyPr/>
                    <a:lstStyle/>
                    <a:p>
                      <a:r>
                        <a:rPr lang="en-US" dirty="0" smtClean="0"/>
                        <a:t>Peaked</a:t>
                      </a:r>
                      <a:r>
                        <a:rPr lang="en-US" baseline="0" dirty="0" smtClean="0"/>
                        <a:t> at the end of the Romantic period</a:t>
                      </a:r>
                      <a:endParaRPr lang="en-US" dirty="0"/>
                    </a:p>
                  </a:txBody>
                  <a:tcPr/>
                </a:tc>
                <a:extLst>
                  <a:ext uri="{0D108BD9-81ED-4DB2-BD59-A6C34878D82A}">
                    <a16:rowId xmlns="" xmlns:a16="http://schemas.microsoft.com/office/drawing/2014/main" val="10003"/>
                  </a:ext>
                </a:extLst>
              </a:tr>
              <a:tr h="642872">
                <a:tc>
                  <a:txBody>
                    <a:bodyPr/>
                    <a:lstStyle/>
                    <a:p>
                      <a:r>
                        <a:rPr lang="en-US" dirty="0" smtClean="0"/>
                        <a:t>Movement to counteract</a:t>
                      </a:r>
                      <a:r>
                        <a:rPr lang="en-US" baseline="0" dirty="0" smtClean="0"/>
                        <a:t> the French Revolution</a:t>
                      </a:r>
                      <a:endParaRPr lang="en-US" dirty="0"/>
                    </a:p>
                  </a:txBody>
                  <a:tcPr/>
                </a:tc>
                <a:tc>
                  <a:txBody>
                    <a:bodyPr/>
                    <a:lstStyle/>
                    <a:p>
                      <a:r>
                        <a:rPr lang="en-US" dirty="0" smtClean="0"/>
                        <a:t>Movement to coincide with the Gothic period in Europe</a:t>
                      </a:r>
                      <a:endParaRPr lang="en-US" dirty="0"/>
                    </a:p>
                  </a:txBody>
                  <a:tcPr/>
                </a:tc>
                <a:extLst>
                  <a:ext uri="{0D108BD9-81ED-4DB2-BD59-A6C34878D82A}">
                    <a16:rowId xmlns="" xmlns:a16="http://schemas.microsoft.com/office/drawing/2014/main" val="10004"/>
                  </a:ext>
                </a:extLst>
              </a:tr>
              <a:tr h="642872">
                <a:tc>
                  <a:txBody>
                    <a:bodyPr/>
                    <a:lstStyle/>
                    <a:p>
                      <a:r>
                        <a:rPr lang="en-US" dirty="0" smtClean="0"/>
                        <a:t>Generally</a:t>
                      </a:r>
                      <a:r>
                        <a:rPr lang="en-US" baseline="0" dirty="0" smtClean="0"/>
                        <a:t> considered to be during 1790-1830</a:t>
                      </a:r>
                      <a:endParaRPr lang="en-US" dirty="0"/>
                    </a:p>
                  </a:txBody>
                  <a:tcPr/>
                </a:tc>
                <a:tc>
                  <a:txBody>
                    <a:bodyPr/>
                    <a:lstStyle/>
                    <a:p>
                      <a:r>
                        <a:rPr lang="en-US" dirty="0" smtClean="0"/>
                        <a:t>Generally</a:t>
                      </a:r>
                      <a:r>
                        <a:rPr lang="en-US" baseline="0" dirty="0" smtClean="0"/>
                        <a:t> considered to be during 1800-1860</a:t>
                      </a:r>
                      <a:endParaRPr lang="en-US" dirty="0"/>
                    </a:p>
                  </a:txBody>
                  <a:tcPr/>
                </a:tc>
                <a:extLst>
                  <a:ext uri="{0D108BD9-81ED-4DB2-BD59-A6C34878D82A}">
                    <a16:rowId xmlns="" xmlns:a16="http://schemas.microsoft.com/office/drawing/2014/main" val="10005"/>
                  </a:ext>
                </a:extLst>
              </a:tr>
              <a:tr h="1469422">
                <a:tc>
                  <a:txBody>
                    <a:bodyPr/>
                    <a:lstStyle/>
                    <a:p>
                      <a:r>
                        <a:rPr lang="en-US" dirty="0" smtClean="0"/>
                        <a:t>2 most important gothic literary</a:t>
                      </a:r>
                      <a:r>
                        <a:rPr lang="en-US" baseline="0" dirty="0" smtClean="0"/>
                        <a:t> works:</a:t>
                      </a:r>
                      <a:br>
                        <a:rPr lang="en-US" baseline="0" dirty="0" smtClean="0"/>
                      </a:br>
                      <a:r>
                        <a:rPr lang="en-US" baseline="0" dirty="0" smtClean="0"/>
                        <a:t>Mary Shelly’s Frankenstein (1818) </a:t>
                      </a:r>
                    </a:p>
                    <a:p>
                      <a:r>
                        <a:rPr lang="en-US" baseline="0" dirty="0" smtClean="0"/>
                        <a:t>Bram Stoker’s Dracula (1897)</a:t>
                      </a:r>
                      <a:endParaRPr lang="en-US" dirty="0"/>
                    </a:p>
                  </a:txBody>
                  <a:tcPr/>
                </a:tc>
                <a:tc>
                  <a:txBody>
                    <a:bodyPr/>
                    <a:lstStyle/>
                    <a:p>
                      <a:r>
                        <a:rPr lang="en-US" dirty="0" smtClean="0"/>
                        <a:t>2 most popular gothic literary works:</a:t>
                      </a:r>
                    </a:p>
                    <a:p>
                      <a:r>
                        <a:rPr lang="en-US" dirty="0" smtClean="0"/>
                        <a:t>Shirley</a:t>
                      </a:r>
                      <a:r>
                        <a:rPr lang="en-US" baseline="0" dirty="0" smtClean="0"/>
                        <a:t> Jackson’s We have always lived in the Castle (1962)</a:t>
                      </a:r>
                    </a:p>
                    <a:p>
                      <a:r>
                        <a:rPr lang="en-US" baseline="0" dirty="0" smtClean="0"/>
                        <a:t>Shirley Jackson’s The Haunting of Hill house (1959)</a:t>
                      </a:r>
                      <a:endParaRPr lang="en-US" dirty="0"/>
                    </a:p>
                  </a:txBody>
                  <a:tcPr/>
                </a:tc>
                <a:extLst>
                  <a:ext uri="{0D108BD9-81ED-4DB2-BD59-A6C34878D82A}">
                    <a16:rowId xmlns="" xmlns:a16="http://schemas.microsoft.com/office/drawing/2014/main" val="10006"/>
                  </a:ext>
                </a:extLst>
              </a:tr>
            </a:tbl>
          </a:graphicData>
        </a:graphic>
      </p:graphicFrame>
      <p:pic>
        <p:nvPicPr>
          <p:cNvPr id="4" name="Picture 3" descr="frankenstein gif.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800600"/>
            <a:ext cx="1531993" cy="1752600"/>
          </a:xfrm>
          <a:prstGeom prst="rect">
            <a:avLst/>
          </a:prstGeom>
        </p:spPr>
      </p:pic>
      <p:pic>
        <p:nvPicPr>
          <p:cNvPr id="5" name="Picture 4" descr="romantic rose.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2100" y="2514600"/>
            <a:ext cx="1549400" cy="1549400"/>
          </a:xfrm>
          <a:prstGeom prst="rect">
            <a:avLst/>
          </a:prstGeom>
        </p:spPr>
      </p:pic>
      <p:sp>
        <p:nvSpPr>
          <p:cNvPr id="3" name="Rectangle 2"/>
          <p:cNvSpPr/>
          <p:nvPr/>
        </p:nvSpPr>
        <p:spPr>
          <a:xfrm>
            <a:off x="10399888" y="5956280"/>
            <a:ext cx="1679223" cy="430887"/>
          </a:xfrm>
          <a:prstGeom prst="rect">
            <a:avLst/>
          </a:prstGeom>
        </p:spPr>
        <p:txBody>
          <a:bodyPr wrap="square">
            <a:spAutoFit/>
          </a:bodyPr>
          <a:lstStyle/>
          <a:p>
            <a:r>
              <a:rPr lang="en-US" sz="1100" dirty="0"/>
              <a:t>Figure </a:t>
            </a:r>
            <a:r>
              <a:rPr lang="en-US" sz="1100" dirty="0" smtClean="0"/>
              <a:t>2/3. </a:t>
            </a:r>
            <a:r>
              <a:rPr lang="en-US" sz="1100" dirty="0" err="1"/>
              <a:t>Giphy</a:t>
            </a:r>
            <a:r>
              <a:rPr lang="en-US" sz="1100" dirty="0"/>
              <a:t> (2018)</a:t>
            </a:r>
            <a:endParaRPr lang="en-US" sz="1100" dirty="0"/>
          </a:p>
        </p:txBody>
      </p:sp>
    </p:spTree>
    <p:extLst>
      <p:ext uri="{BB962C8B-B14F-4D97-AF65-F5344CB8AC3E}">
        <p14:creationId xmlns:p14="http://schemas.microsoft.com/office/powerpoint/2010/main" val="167878634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324600" y="1408238"/>
            <a:ext cx="4572000" cy="2031325"/>
          </a:xfrm>
          <a:prstGeom prst="rect">
            <a:avLst/>
          </a:prstGeom>
        </p:spPr>
        <p:txBody>
          <a:bodyPr>
            <a:spAutoFit/>
          </a:bodyPr>
          <a:lstStyle/>
          <a:p>
            <a:r>
              <a:rPr lang="en-US" dirty="0">
                <a:solidFill>
                  <a:srgbClr val="FFFF00"/>
                </a:solidFill>
              </a:rPr>
              <a:t>MOTIFS:</a:t>
            </a:r>
          </a:p>
          <a:p>
            <a:pPr>
              <a:buFont typeface="Arial"/>
              <a:buChar char="•"/>
            </a:pPr>
            <a:r>
              <a:rPr lang="en-US" dirty="0">
                <a:solidFill>
                  <a:srgbClr val="FFFFFF"/>
                </a:solidFill>
              </a:rPr>
              <a:t>Doppelgangers</a:t>
            </a:r>
          </a:p>
          <a:p>
            <a:pPr>
              <a:buFont typeface="Arial"/>
              <a:buChar char="•"/>
            </a:pPr>
            <a:r>
              <a:rPr lang="en-US" dirty="0">
                <a:solidFill>
                  <a:srgbClr val="FFFFFF"/>
                </a:solidFill>
              </a:rPr>
              <a:t>Omens, curses, prophecies</a:t>
            </a:r>
          </a:p>
          <a:p>
            <a:pPr>
              <a:buFont typeface="Arial"/>
              <a:buChar char="•"/>
            </a:pPr>
            <a:r>
              <a:rPr lang="en-US" dirty="0">
                <a:solidFill>
                  <a:srgbClr val="FFFFFF"/>
                </a:solidFill>
              </a:rPr>
              <a:t>Dreams, nightmares, visions</a:t>
            </a:r>
          </a:p>
          <a:p>
            <a:pPr>
              <a:buFont typeface="Arial"/>
              <a:buChar char="•"/>
            </a:pPr>
            <a:r>
              <a:rPr lang="en-US" dirty="0">
                <a:solidFill>
                  <a:srgbClr val="FFFFFF"/>
                </a:solidFill>
              </a:rPr>
              <a:t>Light, darkness, shadow, warmth, cold</a:t>
            </a:r>
          </a:p>
          <a:p>
            <a:pPr>
              <a:buFont typeface="Arial"/>
              <a:buChar char="•"/>
            </a:pPr>
            <a:r>
              <a:rPr lang="en-US" dirty="0">
                <a:solidFill>
                  <a:srgbClr val="FFFFFF"/>
                </a:solidFill>
              </a:rPr>
              <a:t>Psychiatric medical conditions</a:t>
            </a:r>
          </a:p>
          <a:p>
            <a:pPr>
              <a:buFont typeface="Arial"/>
              <a:buChar char="•"/>
            </a:pPr>
            <a:r>
              <a:rPr lang="en-US" dirty="0">
                <a:solidFill>
                  <a:srgbClr val="FFFFFF"/>
                </a:solidFill>
              </a:rPr>
              <a:t>Forbidden knowledge or power</a:t>
            </a:r>
          </a:p>
        </p:txBody>
      </p:sp>
      <p:sp>
        <p:nvSpPr>
          <p:cNvPr id="5" name="Rectangle 4"/>
          <p:cNvSpPr/>
          <p:nvPr/>
        </p:nvSpPr>
        <p:spPr>
          <a:xfrm>
            <a:off x="453209" y="1408238"/>
            <a:ext cx="4572000" cy="3416320"/>
          </a:xfrm>
          <a:prstGeom prst="rect">
            <a:avLst/>
          </a:prstGeom>
        </p:spPr>
        <p:txBody>
          <a:bodyPr>
            <a:spAutoFit/>
          </a:bodyPr>
          <a:lstStyle/>
          <a:p>
            <a:r>
              <a:rPr lang="en-US" dirty="0">
                <a:solidFill>
                  <a:srgbClr val="FFFF00"/>
                </a:solidFill>
              </a:rPr>
              <a:t>CONVENTIONS:</a:t>
            </a:r>
            <a:endParaRPr lang="en-US" dirty="0"/>
          </a:p>
          <a:p>
            <a:pPr>
              <a:buFont typeface="Arial"/>
              <a:buChar char="•"/>
            </a:pPr>
            <a:r>
              <a:rPr lang="en-US" dirty="0"/>
              <a:t>Shadows, flickering candles, electrical faults, strange glowing firelight</a:t>
            </a:r>
          </a:p>
          <a:p>
            <a:pPr>
              <a:buFont typeface="Arial"/>
              <a:buChar char="•"/>
            </a:pPr>
            <a:r>
              <a:rPr lang="en-US" dirty="0"/>
              <a:t>Crazed laughter </a:t>
            </a:r>
          </a:p>
          <a:p>
            <a:pPr>
              <a:buFont typeface="Arial"/>
              <a:buChar char="•"/>
            </a:pPr>
            <a:r>
              <a:rPr lang="en-US" dirty="0"/>
              <a:t>Abandoned areas</a:t>
            </a:r>
          </a:p>
          <a:p>
            <a:pPr>
              <a:buFont typeface="Arial"/>
              <a:buChar char="•"/>
            </a:pPr>
            <a:r>
              <a:rPr lang="en-US" dirty="0"/>
              <a:t>Characters being trapped</a:t>
            </a:r>
          </a:p>
          <a:p>
            <a:pPr>
              <a:buFont typeface="Arial"/>
              <a:buChar char="•"/>
            </a:pPr>
            <a:r>
              <a:rPr lang="en-US" dirty="0"/>
              <a:t>Baying of wolves and dogs </a:t>
            </a:r>
          </a:p>
          <a:p>
            <a:pPr>
              <a:buFont typeface="Arial"/>
              <a:buChar char="•"/>
            </a:pPr>
            <a:r>
              <a:rPr lang="en-US" dirty="0"/>
              <a:t>Sighs, moans, clanking, howls and eerie sounds </a:t>
            </a:r>
          </a:p>
          <a:p>
            <a:pPr>
              <a:buFont typeface="Arial"/>
              <a:buChar char="•"/>
            </a:pPr>
            <a:r>
              <a:rPr lang="en-US" dirty="0"/>
              <a:t>Footsteps</a:t>
            </a:r>
          </a:p>
          <a:p>
            <a:pPr>
              <a:buFont typeface="Arial"/>
              <a:buChar char="•"/>
            </a:pPr>
            <a:r>
              <a:rPr lang="en-US" dirty="0"/>
              <a:t>Slamming doors</a:t>
            </a:r>
          </a:p>
          <a:p>
            <a:pPr>
              <a:buFont typeface="Arial"/>
              <a:buChar char="•"/>
            </a:pPr>
            <a:r>
              <a:rPr lang="en-US" dirty="0"/>
              <a:t>Storms</a:t>
            </a:r>
          </a:p>
        </p:txBody>
      </p:sp>
      <p:sp>
        <p:nvSpPr>
          <p:cNvPr id="6" name="Rectangle 5"/>
          <p:cNvSpPr/>
          <p:nvPr/>
        </p:nvSpPr>
        <p:spPr>
          <a:xfrm>
            <a:off x="6415859" y="4253300"/>
            <a:ext cx="4572000" cy="2308324"/>
          </a:xfrm>
          <a:prstGeom prst="rect">
            <a:avLst/>
          </a:prstGeom>
        </p:spPr>
        <p:txBody>
          <a:bodyPr>
            <a:spAutoFit/>
          </a:bodyPr>
          <a:lstStyle/>
          <a:p>
            <a:r>
              <a:rPr lang="en-US" dirty="0">
                <a:solidFill>
                  <a:srgbClr val="FFFF00"/>
                </a:solidFill>
              </a:rPr>
              <a:t>GOTHIC FICTION ELEMENTS:</a:t>
            </a:r>
          </a:p>
          <a:p>
            <a:pPr>
              <a:buFont typeface="Arial"/>
              <a:buChar char="•"/>
            </a:pPr>
            <a:r>
              <a:rPr lang="en-US" dirty="0"/>
              <a:t>Fear</a:t>
            </a:r>
          </a:p>
          <a:p>
            <a:pPr>
              <a:buFont typeface="Arial"/>
              <a:buChar char="•"/>
            </a:pPr>
            <a:r>
              <a:rPr lang="en-US" dirty="0"/>
              <a:t>Horror</a:t>
            </a:r>
          </a:p>
          <a:p>
            <a:pPr>
              <a:buFont typeface="Arial"/>
              <a:buChar char="•"/>
            </a:pPr>
            <a:r>
              <a:rPr lang="en-US" dirty="0"/>
              <a:t>Death</a:t>
            </a:r>
          </a:p>
          <a:p>
            <a:pPr>
              <a:buFont typeface="Arial"/>
              <a:buChar char="•"/>
            </a:pPr>
            <a:r>
              <a:rPr lang="en-US" dirty="0"/>
              <a:t>Gloom</a:t>
            </a:r>
          </a:p>
          <a:p>
            <a:pPr>
              <a:buFont typeface="Arial"/>
              <a:buChar char="•"/>
            </a:pPr>
            <a:r>
              <a:rPr lang="en-US" dirty="0"/>
              <a:t>Nature</a:t>
            </a:r>
          </a:p>
          <a:p>
            <a:pPr>
              <a:buFont typeface="Arial"/>
              <a:buChar char="•"/>
            </a:pPr>
            <a:r>
              <a:rPr lang="en-US" dirty="0"/>
              <a:t>Individuality</a:t>
            </a:r>
          </a:p>
          <a:p>
            <a:pPr>
              <a:buFont typeface="Arial"/>
              <a:buChar char="•"/>
            </a:pPr>
            <a:r>
              <a:rPr lang="en-US" dirty="0"/>
              <a:t>Very high emotion</a:t>
            </a:r>
          </a:p>
        </p:txBody>
      </p:sp>
      <p:sp>
        <p:nvSpPr>
          <p:cNvPr id="7" name="Rectangle 6"/>
          <p:cNvSpPr/>
          <p:nvPr/>
        </p:nvSpPr>
        <p:spPr>
          <a:xfrm>
            <a:off x="453209" y="5084296"/>
            <a:ext cx="4572000" cy="1477328"/>
          </a:xfrm>
          <a:prstGeom prst="rect">
            <a:avLst/>
          </a:prstGeom>
        </p:spPr>
        <p:txBody>
          <a:bodyPr>
            <a:spAutoFit/>
          </a:bodyPr>
          <a:lstStyle/>
          <a:p>
            <a:r>
              <a:rPr lang="en-US" dirty="0">
                <a:solidFill>
                  <a:srgbClr val="FFFF00"/>
                </a:solidFill>
              </a:rPr>
              <a:t>GOTHIC TONE AND MOOD:</a:t>
            </a:r>
          </a:p>
          <a:p>
            <a:pPr>
              <a:buFont typeface="Arial"/>
              <a:buChar char="•"/>
            </a:pPr>
            <a:r>
              <a:rPr lang="en-US" dirty="0"/>
              <a:t>Highly emotional states of terror, anxiety, vengeance, obsession, dread</a:t>
            </a:r>
          </a:p>
          <a:p>
            <a:pPr>
              <a:buFont typeface="Arial"/>
              <a:buChar char="•"/>
            </a:pPr>
            <a:r>
              <a:rPr lang="en-US" dirty="0"/>
              <a:t>Mood: mysterious, suspense, terror, melancholy, foreboding </a:t>
            </a:r>
          </a:p>
        </p:txBody>
      </p:sp>
      <p:sp>
        <p:nvSpPr>
          <p:cNvPr id="8" name="Title 1">
            <a:extLst>
              <a:ext uri="{FF2B5EF4-FFF2-40B4-BE49-F238E27FC236}">
                <a16:creationId xmlns="" xmlns:a16="http://schemas.microsoft.com/office/drawing/2014/main" id="{D4BE360D-2E89-4E34-9A99-B18EDEBA3F0F}"/>
              </a:ext>
            </a:extLst>
          </p:cNvPr>
          <p:cNvSpPr>
            <a:spLocks noGrp="1"/>
          </p:cNvSpPr>
          <p:nvPr>
            <p:ph type="title"/>
          </p:nvPr>
        </p:nvSpPr>
        <p:spPr>
          <a:xfrm>
            <a:off x="2209800" y="115211"/>
            <a:ext cx="9315450" cy="1293028"/>
          </a:xfrm>
        </p:spPr>
        <p:txBody>
          <a:bodyPr>
            <a:normAutofit/>
          </a:bodyPr>
          <a:lstStyle/>
          <a:p>
            <a:r>
              <a:rPr lang="en-GB" dirty="0" smtClean="0"/>
              <a:t>General conventions of gothic </a:t>
            </a:r>
            <a:endParaRPr lang="en-GB" dirty="0"/>
          </a:p>
        </p:txBody>
      </p:sp>
    </p:spTree>
    <p:extLst>
      <p:ext uri="{BB962C8B-B14F-4D97-AF65-F5344CB8AC3E}">
        <p14:creationId xmlns:p14="http://schemas.microsoft.com/office/powerpoint/2010/main" val="36065406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30" presetClass="entr" presetSubtype="0" fill="hold" nodeType="after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800" decel="100000"/>
                                        <p:tgtEl>
                                          <p:spTgt spid="5">
                                            <p:txEl>
                                              <p:pRg st="1" end="1"/>
                                            </p:txEl>
                                          </p:spTgt>
                                        </p:tgtEl>
                                      </p:cBhvr>
                                    </p:animEffect>
                                    <p:anim calcmode="lin" valueType="num">
                                      <p:cBhvr>
                                        <p:cTn id="13" dur="800" decel="100000" fill="hold"/>
                                        <p:tgtEl>
                                          <p:spTgt spid="5">
                                            <p:txEl>
                                              <p:pRg st="1" end="1"/>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5">
                                            <p:txEl>
                                              <p:pRg st="1" end="1"/>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5">
                                            <p:txEl>
                                              <p:pRg st="1" end="1"/>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
                                            <p:txEl>
                                              <p:pRg st="1" end="1"/>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
                                            <p:txEl>
                                              <p:pRg st="1" end="1"/>
                                            </p:txEl>
                                          </p:spTgt>
                                        </p:tgtEl>
                                        <p:attrNameLst>
                                          <p:attrName>ppt_y</p:attrName>
                                        </p:attrNameLst>
                                      </p:cBhvr>
                                      <p:tavLst>
                                        <p:tav tm="0">
                                          <p:val>
                                            <p:strVal val="#ppt_y+0.1"/>
                                          </p:val>
                                        </p:tav>
                                        <p:tav tm="100000">
                                          <p:val>
                                            <p:strVal val="#ppt_y"/>
                                          </p:val>
                                        </p:tav>
                                      </p:tavLst>
                                    </p:anim>
                                  </p:childTnLst>
                                </p:cTn>
                              </p:par>
                              <p:par>
                                <p:cTn id="18" presetID="30" presetClass="entr" presetSubtype="0" fill="hold" nodeType="with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800" decel="100000"/>
                                        <p:tgtEl>
                                          <p:spTgt spid="5">
                                            <p:txEl>
                                              <p:pRg st="2" end="2"/>
                                            </p:txEl>
                                          </p:spTgt>
                                        </p:tgtEl>
                                      </p:cBhvr>
                                    </p:animEffect>
                                    <p:anim calcmode="lin" valueType="num">
                                      <p:cBhvr>
                                        <p:cTn id="21" dur="800" decel="100000" fill="hold"/>
                                        <p:tgtEl>
                                          <p:spTgt spid="5">
                                            <p:txEl>
                                              <p:pRg st="2" end="2"/>
                                            </p:txEl>
                                          </p:spTgt>
                                        </p:tgtEl>
                                        <p:attrNameLst>
                                          <p:attrName>style.rotation</p:attrName>
                                        </p:attrNameLst>
                                      </p:cBhvr>
                                      <p:tavLst>
                                        <p:tav tm="0">
                                          <p:val>
                                            <p:fltVal val="-90"/>
                                          </p:val>
                                        </p:tav>
                                        <p:tav tm="100000">
                                          <p:val>
                                            <p:fltVal val="0"/>
                                          </p:val>
                                        </p:tav>
                                      </p:tavLst>
                                    </p:anim>
                                    <p:anim calcmode="lin" valueType="num">
                                      <p:cBhvr>
                                        <p:cTn id="22" dur="800" decel="100000" fill="hold"/>
                                        <p:tgtEl>
                                          <p:spTgt spid="5">
                                            <p:txEl>
                                              <p:pRg st="2" end="2"/>
                                            </p:txEl>
                                          </p:spTgt>
                                        </p:tgtEl>
                                        <p:attrNameLst>
                                          <p:attrName>ppt_x</p:attrName>
                                        </p:attrNameLst>
                                      </p:cBhvr>
                                      <p:tavLst>
                                        <p:tav tm="0">
                                          <p:val>
                                            <p:strVal val="#ppt_x+0.4"/>
                                          </p:val>
                                        </p:tav>
                                        <p:tav tm="100000">
                                          <p:val>
                                            <p:strVal val="#ppt_x-0.05"/>
                                          </p:val>
                                        </p:tav>
                                      </p:tavLst>
                                    </p:anim>
                                    <p:anim calcmode="lin" valueType="num">
                                      <p:cBhvr>
                                        <p:cTn id="23" dur="800" decel="100000" fill="hold"/>
                                        <p:tgtEl>
                                          <p:spTgt spid="5">
                                            <p:txEl>
                                              <p:pRg st="2" end="2"/>
                                            </p:txEl>
                                          </p:spTgt>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5">
                                            <p:txEl>
                                              <p:pRg st="2" end="2"/>
                                            </p:txEl>
                                          </p:spTgt>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5">
                                            <p:txEl>
                                              <p:pRg st="2" end="2"/>
                                            </p:txEl>
                                          </p:spTgt>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800" decel="100000"/>
                                        <p:tgtEl>
                                          <p:spTgt spid="5">
                                            <p:txEl>
                                              <p:pRg st="3" end="3"/>
                                            </p:txEl>
                                          </p:spTgt>
                                        </p:tgtEl>
                                      </p:cBhvr>
                                    </p:animEffect>
                                    <p:anim calcmode="lin" valueType="num">
                                      <p:cBhvr>
                                        <p:cTn id="29" dur="800" decel="100000" fill="hold"/>
                                        <p:tgtEl>
                                          <p:spTgt spid="5">
                                            <p:txEl>
                                              <p:pRg st="3" end="3"/>
                                            </p:txEl>
                                          </p:spTgt>
                                        </p:tgtEl>
                                        <p:attrNameLst>
                                          <p:attrName>style.rotation</p:attrName>
                                        </p:attrNameLst>
                                      </p:cBhvr>
                                      <p:tavLst>
                                        <p:tav tm="0">
                                          <p:val>
                                            <p:fltVal val="-90"/>
                                          </p:val>
                                        </p:tav>
                                        <p:tav tm="100000">
                                          <p:val>
                                            <p:fltVal val="0"/>
                                          </p:val>
                                        </p:tav>
                                      </p:tavLst>
                                    </p:anim>
                                    <p:anim calcmode="lin" valueType="num">
                                      <p:cBhvr>
                                        <p:cTn id="30" dur="800" decel="100000" fill="hold"/>
                                        <p:tgtEl>
                                          <p:spTgt spid="5">
                                            <p:txEl>
                                              <p:pRg st="3" end="3"/>
                                            </p:txEl>
                                          </p:spTgt>
                                        </p:tgtEl>
                                        <p:attrNameLst>
                                          <p:attrName>ppt_x</p:attrName>
                                        </p:attrNameLst>
                                      </p:cBhvr>
                                      <p:tavLst>
                                        <p:tav tm="0">
                                          <p:val>
                                            <p:strVal val="#ppt_x+0.4"/>
                                          </p:val>
                                        </p:tav>
                                        <p:tav tm="100000">
                                          <p:val>
                                            <p:strVal val="#ppt_x-0.05"/>
                                          </p:val>
                                        </p:tav>
                                      </p:tavLst>
                                    </p:anim>
                                    <p:anim calcmode="lin" valueType="num">
                                      <p:cBhvr>
                                        <p:cTn id="31" dur="800" decel="100000" fill="hold"/>
                                        <p:tgtEl>
                                          <p:spTgt spid="5">
                                            <p:txEl>
                                              <p:pRg st="3" end="3"/>
                                            </p:txEl>
                                          </p:spTgt>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5">
                                            <p:txEl>
                                              <p:pRg st="3" end="3"/>
                                            </p:txEl>
                                          </p:spTgt>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5">
                                            <p:txEl>
                                              <p:pRg st="3" end="3"/>
                                            </p:txEl>
                                          </p:spTgt>
                                        </p:tgtEl>
                                        <p:attrNameLst>
                                          <p:attrName>ppt_y</p:attrName>
                                        </p:attrNameLst>
                                      </p:cBhvr>
                                      <p:tavLst>
                                        <p:tav tm="0">
                                          <p:val>
                                            <p:strVal val="#ppt_y+0.1"/>
                                          </p:val>
                                        </p:tav>
                                        <p:tav tm="100000">
                                          <p:val>
                                            <p:strVal val="#ppt_y"/>
                                          </p:val>
                                        </p:tav>
                                      </p:tavLst>
                                    </p:anim>
                                  </p:childTnLst>
                                </p:cTn>
                              </p:par>
                              <p:par>
                                <p:cTn id="34" presetID="30" presetClass="entr" presetSubtype="0" fill="hold" nodeType="with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fade">
                                      <p:cBhvr>
                                        <p:cTn id="36" dur="800" decel="100000"/>
                                        <p:tgtEl>
                                          <p:spTgt spid="5">
                                            <p:txEl>
                                              <p:pRg st="4" end="4"/>
                                            </p:txEl>
                                          </p:spTgt>
                                        </p:tgtEl>
                                      </p:cBhvr>
                                    </p:animEffect>
                                    <p:anim calcmode="lin" valueType="num">
                                      <p:cBhvr>
                                        <p:cTn id="37" dur="800" decel="100000" fill="hold"/>
                                        <p:tgtEl>
                                          <p:spTgt spid="5">
                                            <p:txEl>
                                              <p:pRg st="4" end="4"/>
                                            </p:txEl>
                                          </p:spTgt>
                                        </p:tgtEl>
                                        <p:attrNameLst>
                                          <p:attrName>style.rotation</p:attrName>
                                        </p:attrNameLst>
                                      </p:cBhvr>
                                      <p:tavLst>
                                        <p:tav tm="0">
                                          <p:val>
                                            <p:fltVal val="-90"/>
                                          </p:val>
                                        </p:tav>
                                        <p:tav tm="100000">
                                          <p:val>
                                            <p:fltVal val="0"/>
                                          </p:val>
                                        </p:tav>
                                      </p:tavLst>
                                    </p:anim>
                                    <p:anim calcmode="lin" valueType="num">
                                      <p:cBhvr>
                                        <p:cTn id="38" dur="800" decel="100000" fill="hold"/>
                                        <p:tgtEl>
                                          <p:spTgt spid="5">
                                            <p:txEl>
                                              <p:pRg st="4" end="4"/>
                                            </p:txEl>
                                          </p:spTgt>
                                        </p:tgtEl>
                                        <p:attrNameLst>
                                          <p:attrName>ppt_x</p:attrName>
                                        </p:attrNameLst>
                                      </p:cBhvr>
                                      <p:tavLst>
                                        <p:tav tm="0">
                                          <p:val>
                                            <p:strVal val="#ppt_x+0.4"/>
                                          </p:val>
                                        </p:tav>
                                        <p:tav tm="100000">
                                          <p:val>
                                            <p:strVal val="#ppt_x-0.05"/>
                                          </p:val>
                                        </p:tav>
                                      </p:tavLst>
                                    </p:anim>
                                    <p:anim calcmode="lin" valueType="num">
                                      <p:cBhvr>
                                        <p:cTn id="39" dur="800" decel="100000" fill="hold"/>
                                        <p:tgtEl>
                                          <p:spTgt spid="5">
                                            <p:txEl>
                                              <p:pRg st="4" end="4"/>
                                            </p:txEl>
                                          </p:spTgt>
                                        </p:tgtEl>
                                        <p:attrNameLst>
                                          <p:attrName>ppt_y</p:attrName>
                                        </p:attrNameLst>
                                      </p:cBhvr>
                                      <p:tavLst>
                                        <p:tav tm="0">
                                          <p:val>
                                            <p:strVal val="#ppt_y-0.4"/>
                                          </p:val>
                                        </p:tav>
                                        <p:tav tm="100000">
                                          <p:val>
                                            <p:strVal val="#ppt_y+0.1"/>
                                          </p:val>
                                        </p:tav>
                                      </p:tavLst>
                                    </p:anim>
                                    <p:anim calcmode="lin" valueType="num">
                                      <p:cBhvr>
                                        <p:cTn id="40" dur="200" accel="100000" fill="hold">
                                          <p:stCondLst>
                                            <p:cond delay="800"/>
                                          </p:stCondLst>
                                        </p:cTn>
                                        <p:tgtEl>
                                          <p:spTgt spid="5">
                                            <p:txEl>
                                              <p:pRg st="4" end="4"/>
                                            </p:txEl>
                                          </p:spTgt>
                                        </p:tgtEl>
                                        <p:attrNameLst>
                                          <p:attrName>ppt_x</p:attrName>
                                        </p:attrNameLst>
                                      </p:cBhvr>
                                      <p:tavLst>
                                        <p:tav tm="0">
                                          <p:val>
                                            <p:strVal val="#ppt_x-0.05"/>
                                          </p:val>
                                        </p:tav>
                                        <p:tav tm="100000">
                                          <p:val>
                                            <p:strVal val="#ppt_x"/>
                                          </p:val>
                                        </p:tav>
                                      </p:tavLst>
                                    </p:anim>
                                    <p:anim calcmode="lin" valueType="num">
                                      <p:cBhvr>
                                        <p:cTn id="41" dur="200" accel="100000" fill="hold">
                                          <p:stCondLst>
                                            <p:cond delay="800"/>
                                          </p:stCondLst>
                                        </p:cTn>
                                        <p:tgtEl>
                                          <p:spTgt spid="5">
                                            <p:txEl>
                                              <p:pRg st="4" end="4"/>
                                            </p:txEl>
                                          </p:spTgt>
                                        </p:tgtEl>
                                        <p:attrNameLst>
                                          <p:attrName>ppt_y</p:attrName>
                                        </p:attrNameLst>
                                      </p:cBhvr>
                                      <p:tavLst>
                                        <p:tav tm="0">
                                          <p:val>
                                            <p:strVal val="#ppt_y+0.1"/>
                                          </p:val>
                                        </p:tav>
                                        <p:tav tm="100000">
                                          <p:val>
                                            <p:strVal val="#ppt_y"/>
                                          </p:val>
                                        </p:tav>
                                      </p:tavLst>
                                    </p:anim>
                                  </p:childTnLst>
                                </p:cTn>
                              </p:par>
                              <p:par>
                                <p:cTn id="42" presetID="30" presetClass="entr" presetSubtype="0" fill="hold" nodeType="with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fade">
                                      <p:cBhvr>
                                        <p:cTn id="44" dur="800" decel="100000"/>
                                        <p:tgtEl>
                                          <p:spTgt spid="5">
                                            <p:txEl>
                                              <p:pRg st="5" end="5"/>
                                            </p:txEl>
                                          </p:spTgt>
                                        </p:tgtEl>
                                      </p:cBhvr>
                                    </p:animEffect>
                                    <p:anim calcmode="lin" valueType="num">
                                      <p:cBhvr>
                                        <p:cTn id="45" dur="800" decel="100000" fill="hold"/>
                                        <p:tgtEl>
                                          <p:spTgt spid="5">
                                            <p:txEl>
                                              <p:pRg st="5" end="5"/>
                                            </p:txEl>
                                          </p:spTgt>
                                        </p:tgtEl>
                                        <p:attrNameLst>
                                          <p:attrName>style.rotation</p:attrName>
                                        </p:attrNameLst>
                                      </p:cBhvr>
                                      <p:tavLst>
                                        <p:tav tm="0">
                                          <p:val>
                                            <p:fltVal val="-90"/>
                                          </p:val>
                                        </p:tav>
                                        <p:tav tm="100000">
                                          <p:val>
                                            <p:fltVal val="0"/>
                                          </p:val>
                                        </p:tav>
                                      </p:tavLst>
                                    </p:anim>
                                    <p:anim calcmode="lin" valueType="num">
                                      <p:cBhvr>
                                        <p:cTn id="46" dur="800" decel="100000" fill="hold"/>
                                        <p:tgtEl>
                                          <p:spTgt spid="5">
                                            <p:txEl>
                                              <p:pRg st="5" end="5"/>
                                            </p:txEl>
                                          </p:spTgt>
                                        </p:tgtEl>
                                        <p:attrNameLst>
                                          <p:attrName>ppt_x</p:attrName>
                                        </p:attrNameLst>
                                      </p:cBhvr>
                                      <p:tavLst>
                                        <p:tav tm="0">
                                          <p:val>
                                            <p:strVal val="#ppt_x+0.4"/>
                                          </p:val>
                                        </p:tav>
                                        <p:tav tm="100000">
                                          <p:val>
                                            <p:strVal val="#ppt_x-0.05"/>
                                          </p:val>
                                        </p:tav>
                                      </p:tavLst>
                                    </p:anim>
                                    <p:anim calcmode="lin" valueType="num">
                                      <p:cBhvr>
                                        <p:cTn id="47" dur="800" decel="100000" fill="hold"/>
                                        <p:tgtEl>
                                          <p:spTgt spid="5">
                                            <p:txEl>
                                              <p:pRg st="5" end="5"/>
                                            </p:txEl>
                                          </p:spTgt>
                                        </p:tgtEl>
                                        <p:attrNameLst>
                                          <p:attrName>ppt_y</p:attrName>
                                        </p:attrNameLst>
                                      </p:cBhvr>
                                      <p:tavLst>
                                        <p:tav tm="0">
                                          <p:val>
                                            <p:strVal val="#ppt_y-0.4"/>
                                          </p:val>
                                        </p:tav>
                                        <p:tav tm="100000">
                                          <p:val>
                                            <p:strVal val="#ppt_y+0.1"/>
                                          </p:val>
                                        </p:tav>
                                      </p:tavLst>
                                    </p:anim>
                                    <p:anim calcmode="lin" valueType="num">
                                      <p:cBhvr>
                                        <p:cTn id="48" dur="200" accel="100000" fill="hold">
                                          <p:stCondLst>
                                            <p:cond delay="800"/>
                                          </p:stCondLst>
                                        </p:cTn>
                                        <p:tgtEl>
                                          <p:spTgt spid="5">
                                            <p:txEl>
                                              <p:pRg st="5" end="5"/>
                                            </p:txEl>
                                          </p:spTgt>
                                        </p:tgtEl>
                                        <p:attrNameLst>
                                          <p:attrName>ppt_x</p:attrName>
                                        </p:attrNameLst>
                                      </p:cBhvr>
                                      <p:tavLst>
                                        <p:tav tm="0">
                                          <p:val>
                                            <p:strVal val="#ppt_x-0.05"/>
                                          </p:val>
                                        </p:tav>
                                        <p:tav tm="100000">
                                          <p:val>
                                            <p:strVal val="#ppt_x"/>
                                          </p:val>
                                        </p:tav>
                                      </p:tavLst>
                                    </p:anim>
                                    <p:anim calcmode="lin" valueType="num">
                                      <p:cBhvr>
                                        <p:cTn id="49" dur="200" accel="100000" fill="hold">
                                          <p:stCondLst>
                                            <p:cond delay="800"/>
                                          </p:stCondLst>
                                        </p:cTn>
                                        <p:tgtEl>
                                          <p:spTgt spid="5">
                                            <p:txEl>
                                              <p:pRg st="5" end="5"/>
                                            </p:txEl>
                                          </p:spTgt>
                                        </p:tgtEl>
                                        <p:attrNameLst>
                                          <p:attrName>ppt_y</p:attrName>
                                        </p:attrNameLst>
                                      </p:cBhvr>
                                      <p:tavLst>
                                        <p:tav tm="0">
                                          <p:val>
                                            <p:strVal val="#ppt_y+0.1"/>
                                          </p:val>
                                        </p:tav>
                                        <p:tav tm="100000">
                                          <p:val>
                                            <p:strVal val="#ppt_y"/>
                                          </p:val>
                                        </p:tav>
                                      </p:tavLst>
                                    </p:anim>
                                  </p:childTnLst>
                                </p:cTn>
                              </p:par>
                              <p:par>
                                <p:cTn id="50" presetID="30" presetClass="entr" presetSubtype="0" fill="hold" nodeType="withEffect">
                                  <p:stCondLst>
                                    <p:cond delay="0"/>
                                  </p:stCondLst>
                                  <p:childTnLst>
                                    <p:set>
                                      <p:cBhvr>
                                        <p:cTn id="51" dur="1" fill="hold">
                                          <p:stCondLst>
                                            <p:cond delay="0"/>
                                          </p:stCondLst>
                                        </p:cTn>
                                        <p:tgtEl>
                                          <p:spTgt spid="5">
                                            <p:txEl>
                                              <p:pRg st="6" end="6"/>
                                            </p:txEl>
                                          </p:spTgt>
                                        </p:tgtEl>
                                        <p:attrNameLst>
                                          <p:attrName>style.visibility</p:attrName>
                                        </p:attrNameLst>
                                      </p:cBhvr>
                                      <p:to>
                                        <p:strVal val="visible"/>
                                      </p:to>
                                    </p:set>
                                    <p:animEffect transition="in" filter="fade">
                                      <p:cBhvr>
                                        <p:cTn id="52" dur="800" decel="100000"/>
                                        <p:tgtEl>
                                          <p:spTgt spid="5">
                                            <p:txEl>
                                              <p:pRg st="6" end="6"/>
                                            </p:txEl>
                                          </p:spTgt>
                                        </p:tgtEl>
                                      </p:cBhvr>
                                    </p:animEffect>
                                    <p:anim calcmode="lin" valueType="num">
                                      <p:cBhvr>
                                        <p:cTn id="53" dur="800" decel="100000" fill="hold"/>
                                        <p:tgtEl>
                                          <p:spTgt spid="5">
                                            <p:txEl>
                                              <p:pRg st="6" end="6"/>
                                            </p:txEl>
                                          </p:spTgt>
                                        </p:tgtEl>
                                        <p:attrNameLst>
                                          <p:attrName>style.rotation</p:attrName>
                                        </p:attrNameLst>
                                      </p:cBhvr>
                                      <p:tavLst>
                                        <p:tav tm="0">
                                          <p:val>
                                            <p:fltVal val="-90"/>
                                          </p:val>
                                        </p:tav>
                                        <p:tav tm="100000">
                                          <p:val>
                                            <p:fltVal val="0"/>
                                          </p:val>
                                        </p:tav>
                                      </p:tavLst>
                                    </p:anim>
                                    <p:anim calcmode="lin" valueType="num">
                                      <p:cBhvr>
                                        <p:cTn id="54" dur="800" decel="100000" fill="hold"/>
                                        <p:tgtEl>
                                          <p:spTgt spid="5">
                                            <p:txEl>
                                              <p:pRg st="6" end="6"/>
                                            </p:txEl>
                                          </p:spTgt>
                                        </p:tgtEl>
                                        <p:attrNameLst>
                                          <p:attrName>ppt_x</p:attrName>
                                        </p:attrNameLst>
                                      </p:cBhvr>
                                      <p:tavLst>
                                        <p:tav tm="0">
                                          <p:val>
                                            <p:strVal val="#ppt_x+0.4"/>
                                          </p:val>
                                        </p:tav>
                                        <p:tav tm="100000">
                                          <p:val>
                                            <p:strVal val="#ppt_x-0.05"/>
                                          </p:val>
                                        </p:tav>
                                      </p:tavLst>
                                    </p:anim>
                                    <p:anim calcmode="lin" valueType="num">
                                      <p:cBhvr>
                                        <p:cTn id="55" dur="800" decel="100000" fill="hold"/>
                                        <p:tgtEl>
                                          <p:spTgt spid="5">
                                            <p:txEl>
                                              <p:pRg st="6" end="6"/>
                                            </p:txEl>
                                          </p:spTgt>
                                        </p:tgtEl>
                                        <p:attrNameLst>
                                          <p:attrName>ppt_y</p:attrName>
                                        </p:attrNameLst>
                                      </p:cBhvr>
                                      <p:tavLst>
                                        <p:tav tm="0">
                                          <p:val>
                                            <p:strVal val="#ppt_y-0.4"/>
                                          </p:val>
                                        </p:tav>
                                        <p:tav tm="100000">
                                          <p:val>
                                            <p:strVal val="#ppt_y+0.1"/>
                                          </p:val>
                                        </p:tav>
                                      </p:tavLst>
                                    </p:anim>
                                    <p:anim calcmode="lin" valueType="num">
                                      <p:cBhvr>
                                        <p:cTn id="56" dur="200" accel="100000" fill="hold">
                                          <p:stCondLst>
                                            <p:cond delay="800"/>
                                          </p:stCondLst>
                                        </p:cTn>
                                        <p:tgtEl>
                                          <p:spTgt spid="5">
                                            <p:txEl>
                                              <p:pRg st="6" end="6"/>
                                            </p:txEl>
                                          </p:spTgt>
                                        </p:tgtEl>
                                        <p:attrNameLst>
                                          <p:attrName>ppt_x</p:attrName>
                                        </p:attrNameLst>
                                      </p:cBhvr>
                                      <p:tavLst>
                                        <p:tav tm="0">
                                          <p:val>
                                            <p:strVal val="#ppt_x-0.05"/>
                                          </p:val>
                                        </p:tav>
                                        <p:tav tm="100000">
                                          <p:val>
                                            <p:strVal val="#ppt_x"/>
                                          </p:val>
                                        </p:tav>
                                      </p:tavLst>
                                    </p:anim>
                                    <p:anim calcmode="lin" valueType="num">
                                      <p:cBhvr>
                                        <p:cTn id="57" dur="200" accel="100000" fill="hold">
                                          <p:stCondLst>
                                            <p:cond delay="800"/>
                                          </p:stCondLst>
                                        </p:cTn>
                                        <p:tgtEl>
                                          <p:spTgt spid="5">
                                            <p:txEl>
                                              <p:pRg st="6" end="6"/>
                                            </p:txEl>
                                          </p:spTgt>
                                        </p:tgtEl>
                                        <p:attrNameLst>
                                          <p:attrName>ppt_y</p:attrName>
                                        </p:attrNameLst>
                                      </p:cBhvr>
                                      <p:tavLst>
                                        <p:tav tm="0">
                                          <p:val>
                                            <p:strVal val="#ppt_y+0.1"/>
                                          </p:val>
                                        </p:tav>
                                        <p:tav tm="100000">
                                          <p:val>
                                            <p:strVal val="#ppt_y"/>
                                          </p:val>
                                        </p:tav>
                                      </p:tavLst>
                                    </p:anim>
                                  </p:childTnLst>
                                </p:cTn>
                              </p:par>
                              <p:par>
                                <p:cTn id="58" presetID="30" presetClass="entr" presetSubtype="0" fill="hold" nodeType="withEffect">
                                  <p:stCondLst>
                                    <p:cond delay="0"/>
                                  </p:stCondLst>
                                  <p:childTnLst>
                                    <p:set>
                                      <p:cBhvr>
                                        <p:cTn id="59" dur="1" fill="hold">
                                          <p:stCondLst>
                                            <p:cond delay="0"/>
                                          </p:stCondLst>
                                        </p:cTn>
                                        <p:tgtEl>
                                          <p:spTgt spid="5">
                                            <p:txEl>
                                              <p:pRg st="7" end="7"/>
                                            </p:txEl>
                                          </p:spTgt>
                                        </p:tgtEl>
                                        <p:attrNameLst>
                                          <p:attrName>style.visibility</p:attrName>
                                        </p:attrNameLst>
                                      </p:cBhvr>
                                      <p:to>
                                        <p:strVal val="visible"/>
                                      </p:to>
                                    </p:set>
                                    <p:animEffect transition="in" filter="fade">
                                      <p:cBhvr>
                                        <p:cTn id="60" dur="800" decel="100000"/>
                                        <p:tgtEl>
                                          <p:spTgt spid="5">
                                            <p:txEl>
                                              <p:pRg st="7" end="7"/>
                                            </p:txEl>
                                          </p:spTgt>
                                        </p:tgtEl>
                                      </p:cBhvr>
                                    </p:animEffect>
                                    <p:anim calcmode="lin" valueType="num">
                                      <p:cBhvr>
                                        <p:cTn id="61" dur="800" decel="100000" fill="hold"/>
                                        <p:tgtEl>
                                          <p:spTgt spid="5">
                                            <p:txEl>
                                              <p:pRg st="7" end="7"/>
                                            </p:txEl>
                                          </p:spTgt>
                                        </p:tgtEl>
                                        <p:attrNameLst>
                                          <p:attrName>style.rotation</p:attrName>
                                        </p:attrNameLst>
                                      </p:cBhvr>
                                      <p:tavLst>
                                        <p:tav tm="0">
                                          <p:val>
                                            <p:fltVal val="-90"/>
                                          </p:val>
                                        </p:tav>
                                        <p:tav tm="100000">
                                          <p:val>
                                            <p:fltVal val="0"/>
                                          </p:val>
                                        </p:tav>
                                      </p:tavLst>
                                    </p:anim>
                                    <p:anim calcmode="lin" valueType="num">
                                      <p:cBhvr>
                                        <p:cTn id="62" dur="800" decel="100000" fill="hold"/>
                                        <p:tgtEl>
                                          <p:spTgt spid="5">
                                            <p:txEl>
                                              <p:pRg st="7" end="7"/>
                                            </p:txEl>
                                          </p:spTgt>
                                        </p:tgtEl>
                                        <p:attrNameLst>
                                          <p:attrName>ppt_x</p:attrName>
                                        </p:attrNameLst>
                                      </p:cBhvr>
                                      <p:tavLst>
                                        <p:tav tm="0">
                                          <p:val>
                                            <p:strVal val="#ppt_x+0.4"/>
                                          </p:val>
                                        </p:tav>
                                        <p:tav tm="100000">
                                          <p:val>
                                            <p:strVal val="#ppt_x-0.05"/>
                                          </p:val>
                                        </p:tav>
                                      </p:tavLst>
                                    </p:anim>
                                    <p:anim calcmode="lin" valueType="num">
                                      <p:cBhvr>
                                        <p:cTn id="63" dur="800" decel="100000" fill="hold"/>
                                        <p:tgtEl>
                                          <p:spTgt spid="5">
                                            <p:txEl>
                                              <p:pRg st="7" end="7"/>
                                            </p:txEl>
                                          </p:spTgt>
                                        </p:tgtEl>
                                        <p:attrNameLst>
                                          <p:attrName>ppt_y</p:attrName>
                                        </p:attrNameLst>
                                      </p:cBhvr>
                                      <p:tavLst>
                                        <p:tav tm="0">
                                          <p:val>
                                            <p:strVal val="#ppt_y-0.4"/>
                                          </p:val>
                                        </p:tav>
                                        <p:tav tm="100000">
                                          <p:val>
                                            <p:strVal val="#ppt_y+0.1"/>
                                          </p:val>
                                        </p:tav>
                                      </p:tavLst>
                                    </p:anim>
                                    <p:anim calcmode="lin" valueType="num">
                                      <p:cBhvr>
                                        <p:cTn id="64" dur="200" accel="100000" fill="hold">
                                          <p:stCondLst>
                                            <p:cond delay="800"/>
                                          </p:stCondLst>
                                        </p:cTn>
                                        <p:tgtEl>
                                          <p:spTgt spid="5">
                                            <p:txEl>
                                              <p:pRg st="7" end="7"/>
                                            </p:txEl>
                                          </p:spTgt>
                                        </p:tgtEl>
                                        <p:attrNameLst>
                                          <p:attrName>ppt_x</p:attrName>
                                        </p:attrNameLst>
                                      </p:cBhvr>
                                      <p:tavLst>
                                        <p:tav tm="0">
                                          <p:val>
                                            <p:strVal val="#ppt_x-0.05"/>
                                          </p:val>
                                        </p:tav>
                                        <p:tav tm="100000">
                                          <p:val>
                                            <p:strVal val="#ppt_x"/>
                                          </p:val>
                                        </p:tav>
                                      </p:tavLst>
                                    </p:anim>
                                    <p:anim calcmode="lin" valueType="num">
                                      <p:cBhvr>
                                        <p:cTn id="65" dur="200" accel="100000" fill="hold">
                                          <p:stCondLst>
                                            <p:cond delay="800"/>
                                          </p:stCondLst>
                                        </p:cTn>
                                        <p:tgtEl>
                                          <p:spTgt spid="5">
                                            <p:txEl>
                                              <p:pRg st="7" end="7"/>
                                            </p:txEl>
                                          </p:spTgt>
                                        </p:tgtEl>
                                        <p:attrNameLst>
                                          <p:attrName>ppt_y</p:attrName>
                                        </p:attrNameLst>
                                      </p:cBhvr>
                                      <p:tavLst>
                                        <p:tav tm="0">
                                          <p:val>
                                            <p:strVal val="#ppt_y+0.1"/>
                                          </p:val>
                                        </p:tav>
                                        <p:tav tm="100000">
                                          <p:val>
                                            <p:strVal val="#ppt_y"/>
                                          </p:val>
                                        </p:tav>
                                      </p:tavLst>
                                    </p:anim>
                                  </p:childTnLst>
                                </p:cTn>
                              </p:par>
                              <p:par>
                                <p:cTn id="66" presetID="30" presetClass="entr" presetSubtype="0" fill="hold" nodeType="withEffect">
                                  <p:stCondLst>
                                    <p:cond delay="0"/>
                                  </p:stCondLst>
                                  <p:childTnLst>
                                    <p:set>
                                      <p:cBhvr>
                                        <p:cTn id="67" dur="1" fill="hold">
                                          <p:stCondLst>
                                            <p:cond delay="0"/>
                                          </p:stCondLst>
                                        </p:cTn>
                                        <p:tgtEl>
                                          <p:spTgt spid="5">
                                            <p:txEl>
                                              <p:pRg st="8" end="8"/>
                                            </p:txEl>
                                          </p:spTgt>
                                        </p:tgtEl>
                                        <p:attrNameLst>
                                          <p:attrName>style.visibility</p:attrName>
                                        </p:attrNameLst>
                                      </p:cBhvr>
                                      <p:to>
                                        <p:strVal val="visible"/>
                                      </p:to>
                                    </p:set>
                                    <p:animEffect transition="in" filter="fade">
                                      <p:cBhvr>
                                        <p:cTn id="68" dur="800" decel="100000"/>
                                        <p:tgtEl>
                                          <p:spTgt spid="5">
                                            <p:txEl>
                                              <p:pRg st="8" end="8"/>
                                            </p:txEl>
                                          </p:spTgt>
                                        </p:tgtEl>
                                      </p:cBhvr>
                                    </p:animEffect>
                                    <p:anim calcmode="lin" valueType="num">
                                      <p:cBhvr>
                                        <p:cTn id="69" dur="800" decel="100000" fill="hold"/>
                                        <p:tgtEl>
                                          <p:spTgt spid="5">
                                            <p:txEl>
                                              <p:pRg st="8" end="8"/>
                                            </p:txEl>
                                          </p:spTgt>
                                        </p:tgtEl>
                                        <p:attrNameLst>
                                          <p:attrName>style.rotation</p:attrName>
                                        </p:attrNameLst>
                                      </p:cBhvr>
                                      <p:tavLst>
                                        <p:tav tm="0">
                                          <p:val>
                                            <p:fltVal val="-90"/>
                                          </p:val>
                                        </p:tav>
                                        <p:tav tm="100000">
                                          <p:val>
                                            <p:fltVal val="0"/>
                                          </p:val>
                                        </p:tav>
                                      </p:tavLst>
                                    </p:anim>
                                    <p:anim calcmode="lin" valueType="num">
                                      <p:cBhvr>
                                        <p:cTn id="70" dur="800" decel="100000" fill="hold"/>
                                        <p:tgtEl>
                                          <p:spTgt spid="5">
                                            <p:txEl>
                                              <p:pRg st="8" end="8"/>
                                            </p:txEl>
                                          </p:spTgt>
                                        </p:tgtEl>
                                        <p:attrNameLst>
                                          <p:attrName>ppt_x</p:attrName>
                                        </p:attrNameLst>
                                      </p:cBhvr>
                                      <p:tavLst>
                                        <p:tav tm="0">
                                          <p:val>
                                            <p:strVal val="#ppt_x+0.4"/>
                                          </p:val>
                                        </p:tav>
                                        <p:tav tm="100000">
                                          <p:val>
                                            <p:strVal val="#ppt_x-0.05"/>
                                          </p:val>
                                        </p:tav>
                                      </p:tavLst>
                                    </p:anim>
                                    <p:anim calcmode="lin" valueType="num">
                                      <p:cBhvr>
                                        <p:cTn id="71" dur="800" decel="100000" fill="hold"/>
                                        <p:tgtEl>
                                          <p:spTgt spid="5">
                                            <p:txEl>
                                              <p:pRg st="8" end="8"/>
                                            </p:txEl>
                                          </p:spTgt>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5">
                                            <p:txEl>
                                              <p:pRg st="8" end="8"/>
                                            </p:txEl>
                                          </p:spTgt>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5">
                                            <p:txEl>
                                              <p:pRg st="8" end="8"/>
                                            </p:txEl>
                                          </p:spTgt>
                                        </p:tgtEl>
                                        <p:attrNameLst>
                                          <p:attrName>ppt_y</p:attrName>
                                        </p:attrNameLst>
                                      </p:cBhvr>
                                      <p:tavLst>
                                        <p:tav tm="0">
                                          <p:val>
                                            <p:strVal val="#ppt_y+0.1"/>
                                          </p:val>
                                        </p:tav>
                                        <p:tav tm="100000">
                                          <p:val>
                                            <p:strVal val="#ppt_y"/>
                                          </p:val>
                                        </p:tav>
                                      </p:tavLst>
                                    </p:anim>
                                  </p:childTnLst>
                                </p:cTn>
                              </p:par>
                              <p:par>
                                <p:cTn id="74" presetID="30" presetClass="entr" presetSubtype="0" fill="hold" nodeType="withEffect">
                                  <p:stCondLst>
                                    <p:cond delay="0"/>
                                  </p:stCondLst>
                                  <p:childTnLst>
                                    <p:set>
                                      <p:cBhvr>
                                        <p:cTn id="75" dur="1" fill="hold">
                                          <p:stCondLst>
                                            <p:cond delay="0"/>
                                          </p:stCondLst>
                                        </p:cTn>
                                        <p:tgtEl>
                                          <p:spTgt spid="5">
                                            <p:txEl>
                                              <p:pRg st="9" end="9"/>
                                            </p:txEl>
                                          </p:spTgt>
                                        </p:tgtEl>
                                        <p:attrNameLst>
                                          <p:attrName>style.visibility</p:attrName>
                                        </p:attrNameLst>
                                      </p:cBhvr>
                                      <p:to>
                                        <p:strVal val="visible"/>
                                      </p:to>
                                    </p:set>
                                    <p:animEffect transition="in" filter="fade">
                                      <p:cBhvr>
                                        <p:cTn id="76" dur="800" decel="100000"/>
                                        <p:tgtEl>
                                          <p:spTgt spid="5">
                                            <p:txEl>
                                              <p:pRg st="9" end="9"/>
                                            </p:txEl>
                                          </p:spTgt>
                                        </p:tgtEl>
                                      </p:cBhvr>
                                    </p:animEffect>
                                    <p:anim calcmode="lin" valueType="num">
                                      <p:cBhvr>
                                        <p:cTn id="77" dur="800" decel="100000" fill="hold"/>
                                        <p:tgtEl>
                                          <p:spTgt spid="5">
                                            <p:txEl>
                                              <p:pRg st="9" end="9"/>
                                            </p:txEl>
                                          </p:spTgt>
                                        </p:tgtEl>
                                        <p:attrNameLst>
                                          <p:attrName>style.rotation</p:attrName>
                                        </p:attrNameLst>
                                      </p:cBhvr>
                                      <p:tavLst>
                                        <p:tav tm="0">
                                          <p:val>
                                            <p:fltVal val="-90"/>
                                          </p:val>
                                        </p:tav>
                                        <p:tav tm="100000">
                                          <p:val>
                                            <p:fltVal val="0"/>
                                          </p:val>
                                        </p:tav>
                                      </p:tavLst>
                                    </p:anim>
                                    <p:anim calcmode="lin" valueType="num">
                                      <p:cBhvr>
                                        <p:cTn id="78" dur="800" decel="100000" fill="hold"/>
                                        <p:tgtEl>
                                          <p:spTgt spid="5">
                                            <p:txEl>
                                              <p:pRg st="9" end="9"/>
                                            </p:txEl>
                                          </p:spTgt>
                                        </p:tgtEl>
                                        <p:attrNameLst>
                                          <p:attrName>ppt_x</p:attrName>
                                        </p:attrNameLst>
                                      </p:cBhvr>
                                      <p:tavLst>
                                        <p:tav tm="0">
                                          <p:val>
                                            <p:strVal val="#ppt_x+0.4"/>
                                          </p:val>
                                        </p:tav>
                                        <p:tav tm="100000">
                                          <p:val>
                                            <p:strVal val="#ppt_x-0.05"/>
                                          </p:val>
                                        </p:tav>
                                      </p:tavLst>
                                    </p:anim>
                                    <p:anim calcmode="lin" valueType="num">
                                      <p:cBhvr>
                                        <p:cTn id="79" dur="800" decel="100000" fill="hold"/>
                                        <p:tgtEl>
                                          <p:spTgt spid="5">
                                            <p:txEl>
                                              <p:pRg st="9" end="9"/>
                                            </p:txEl>
                                          </p:spTgt>
                                        </p:tgtEl>
                                        <p:attrNameLst>
                                          <p:attrName>ppt_y</p:attrName>
                                        </p:attrNameLst>
                                      </p:cBhvr>
                                      <p:tavLst>
                                        <p:tav tm="0">
                                          <p:val>
                                            <p:strVal val="#ppt_y-0.4"/>
                                          </p:val>
                                        </p:tav>
                                        <p:tav tm="100000">
                                          <p:val>
                                            <p:strVal val="#ppt_y+0.1"/>
                                          </p:val>
                                        </p:tav>
                                      </p:tavLst>
                                    </p:anim>
                                    <p:anim calcmode="lin" valueType="num">
                                      <p:cBhvr>
                                        <p:cTn id="80" dur="200" accel="100000" fill="hold">
                                          <p:stCondLst>
                                            <p:cond delay="800"/>
                                          </p:stCondLst>
                                        </p:cTn>
                                        <p:tgtEl>
                                          <p:spTgt spid="5">
                                            <p:txEl>
                                              <p:pRg st="9" end="9"/>
                                            </p:txEl>
                                          </p:spTgt>
                                        </p:tgtEl>
                                        <p:attrNameLst>
                                          <p:attrName>ppt_x</p:attrName>
                                        </p:attrNameLst>
                                      </p:cBhvr>
                                      <p:tavLst>
                                        <p:tav tm="0">
                                          <p:val>
                                            <p:strVal val="#ppt_x-0.05"/>
                                          </p:val>
                                        </p:tav>
                                        <p:tav tm="100000">
                                          <p:val>
                                            <p:strVal val="#ppt_x"/>
                                          </p:val>
                                        </p:tav>
                                      </p:tavLst>
                                    </p:anim>
                                    <p:anim calcmode="lin" valueType="num">
                                      <p:cBhvr>
                                        <p:cTn id="81" dur="200" accel="100000" fill="hold">
                                          <p:stCondLst>
                                            <p:cond delay="800"/>
                                          </p:stCondLst>
                                        </p:cTn>
                                        <p:tgtEl>
                                          <p:spTgt spid="5">
                                            <p:txEl>
                                              <p:pRg st="9" end="9"/>
                                            </p:txEl>
                                          </p:spTgt>
                                        </p:tgtEl>
                                        <p:attrNameLst>
                                          <p:attrName>ppt_y</p:attrName>
                                        </p:attrNameLst>
                                      </p:cBhvr>
                                      <p:tavLst>
                                        <p:tav tm="0">
                                          <p:val>
                                            <p:strVal val="#ppt_y+0.1"/>
                                          </p:val>
                                        </p:tav>
                                        <p:tav tm="100000">
                                          <p:val>
                                            <p:strVal val="#ppt_y"/>
                                          </p:val>
                                        </p:tav>
                                      </p:tavLst>
                                    </p:anim>
                                  </p:childTnLst>
                                </p:cTn>
                              </p:par>
                            </p:childTnLst>
                          </p:cTn>
                        </p:par>
                        <p:par>
                          <p:cTn id="82" fill="hold">
                            <p:stCondLst>
                              <p:cond delay="1500"/>
                            </p:stCondLst>
                            <p:childTnLst>
                              <p:par>
                                <p:cTn id="83" presetID="30" presetClass="entr" presetSubtype="0" fill="hold" nodeType="afterEffect">
                                  <p:stCondLst>
                                    <p:cond delay="0"/>
                                  </p:stCondLst>
                                  <p:childTnLst>
                                    <p:set>
                                      <p:cBhvr>
                                        <p:cTn id="84" dur="1" fill="hold">
                                          <p:stCondLst>
                                            <p:cond delay="0"/>
                                          </p:stCondLst>
                                        </p:cTn>
                                        <p:tgtEl>
                                          <p:spTgt spid="4">
                                            <p:txEl>
                                              <p:pRg st="1" end="1"/>
                                            </p:txEl>
                                          </p:spTgt>
                                        </p:tgtEl>
                                        <p:attrNameLst>
                                          <p:attrName>style.visibility</p:attrName>
                                        </p:attrNameLst>
                                      </p:cBhvr>
                                      <p:to>
                                        <p:strVal val="visible"/>
                                      </p:to>
                                    </p:set>
                                    <p:animEffect transition="in" filter="fade">
                                      <p:cBhvr>
                                        <p:cTn id="85" dur="800" decel="100000"/>
                                        <p:tgtEl>
                                          <p:spTgt spid="4">
                                            <p:txEl>
                                              <p:pRg st="1" end="1"/>
                                            </p:txEl>
                                          </p:spTgt>
                                        </p:tgtEl>
                                      </p:cBhvr>
                                    </p:animEffect>
                                    <p:anim calcmode="lin" valueType="num">
                                      <p:cBhvr>
                                        <p:cTn id="86"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87"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88"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89"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90"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par>
                                <p:cTn id="91" presetID="30" presetClass="entr" presetSubtype="0" fill="hold" nodeType="withEffect">
                                  <p:stCondLst>
                                    <p:cond delay="0"/>
                                  </p:stCondLst>
                                  <p:childTnLst>
                                    <p:set>
                                      <p:cBhvr>
                                        <p:cTn id="92" dur="1" fill="hold">
                                          <p:stCondLst>
                                            <p:cond delay="0"/>
                                          </p:stCondLst>
                                        </p:cTn>
                                        <p:tgtEl>
                                          <p:spTgt spid="4">
                                            <p:txEl>
                                              <p:pRg st="2" end="2"/>
                                            </p:txEl>
                                          </p:spTgt>
                                        </p:tgtEl>
                                        <p:attrNameLst>
                                          <p:attrName>style.visibility</p:attrName>
                                        </p:attrNameLst>
                                      </p:cBhvr>
                                      <p:to>
                                        <p:strVal val="visible"/>
                                      </p:to>
                                    </p:set>
                                    <p:animEffect transition="in" filter="fade">
                                      <p:cBhvr>
                                        <p:cTn id="93" dur="800" decel="100000"/>
                                        <p:tgtEl>
                                          <p:spTgt spid="4">
                                            <p:txEl>
                                              <p:pRg st="2" end="2"/>
                                            </p:txEl>
                                          </p:spTgt>
                                        </p:tgtEl>
                                      </p:cBhvr>
                                    </p:animEffect>
                                    <p:anim calcmode="lin" valueType="num">
                                      <p:cBhvr>
                                        <p:cTn id="94"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95"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96"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par>
                                <p:cTn id="99" presetID="30" presetClass="entr" presetSubtype="0" fill="hold" nodeType="withEffect">
                                  <p:stCondLst>
                                    <p:cond delay="0"/>
                                  </p:stCondLst>
                                  <p:childTnLst>
                                    <p:set>
                                      <p:cBhvr>
                                        <p:cTn id="100" dur="1" fill="hold">
                                          <p:stCondLst>
                                            <p:cond delay="0"/>
                                          </p:stCondLst>
                                        </p:cTn>
                                        <p:tgtEl>
                                          <p:spTgt spid="4">
                                            <p:txEl>
                                              <p:pRg st="3" end="3"/>
                                            </p:txEl>
                                          </p:spTgt>
                                        </p:tgtEl>
                                        <p:attrNameLst>
                                          <p:attrName>style.visibility</p:attrName>
                                        </p:attrNameLst>
                                      </p:cBhvr>
                                      <p:to>
                                        <p:strVal val="visible"/>
                                      </p:to>
                                    </p:set>
                                    <p:animEffect transition="in" filter="fade">
                                      <p:cBhvr>
                                        <p:cTn id="101" dur="800" decel="100000"/>
                                        <p:tgtEl>
                                          <p:spTgt spid="4">
                                            <p:txEl>
                                              <p:pRg st="3" end="3"/>
                                            </p:txEl>
                                          </p:spTgt>
                                        </p:tgtEl>
                                      </p:cBhvr>
                                    </p:animEffect>
                                    <p:anim calcmode="lin" valueType="num">
                                      <p:cBhvr>
                                        <p:cTn id="102"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103"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104"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par>
                                <p:cTn id="107" presetID="30" presetClass="entr" presetSubtype="0" fill="hold" nodeType="withEffect">
                                  <p:stCondLst>
                                    <p:cond delay="0"/>
                                  </p:stCondLst>
                                  <p:childTnLst>
                                    <p:set>
                                      <p:cBhvr>
                                        <p:cTn id="108" dur="1" fill="hold">
                                          <p:stCondLst>
                                            <p:cond delay="0"/>
                                          </p:stCondLst>
                                        </p:cTn>
                                        <p:tgtEl>
                                          <p:spTgt spid="4">
                                            <p:txEl>
                                              <p:pRg st="4" end="4"/>
                                            </p:txEl>
                                          </p:spTgt>
                                        </p:tgtEl>
                                        <p:attrNameLst>
                                          <p:attrName>style.visibility</p:attrName>
                                        </p:attrNameLst>
                                      </p:cBhvr>
                                      <p:to>
                                        <p:strVal val="visible"/>
                                      </p:to>
                                    </p:set>
                                    <p:animEffect transition="in" filter="fade">
                                      <p:cBhvr>
                                        <p:cTn id="109" dur="800" decel="100000"/>
                                        <p:tgtEl>
                                          <p:spTgt spid="4">
                                            <p:txEl>
                                              <p:pRg st="4" end="4"/>
                                            </p:txEl>
                                          </p:spTgt>
                                        </p:tgtEl>
                                      </p:cBhvr>
                                    </p:animEffect>
                                    <p:anim calcmode="lin" valueType="num">
                                      <p:cBhvr>
                                        <p:cTn id="110" dur="800" decel="100000" fill="hold"/>
                                        <p:tgtEl>
                                          <p:spTgt spid="4">
                                            <p:txEl>
                                              <p:pRg st="4" end="4"/>
                                            </p:txEl>
                                          </p:spTgt>
                                        </p:tgtEl>
                                        <p:attrNameLst>
                                          <p:attrName>style.rotation</p:attrName>
                                        </p:attrNameLst>
                                      </p:cBhvr>
                                      <p:tavLst>
                                        <p:tav tm="0">
                                          <p:val>
                                            <p:fltVal val="-90"/>
                                          </p:val>
                                        </p:tav>
                                        <p:tav tm="100000">
                                          <p:val>
                                            <p:fltVal val="0"/>
                                          </p:val>
                                        </p:tav>
                                      </p:tavLst>
                                    </p:anim>
                                    <p:anim calcmode="lin" valueType="num">
                                      <p:cBhvr>
                                        <p:cTn id="111" dur="800" decel="100000" fill="hold"/>
                                        <p:tgtEl>
                                          <p:spTgt spid="4">
                                            <p:txEl>
                                              <p:pRg st="4" end="4"/>
                                            </p:txEl>
                                          </p:spTgt>
                                        </p:tgtEl>
                                        <p:attrNameLst>
                                          <p:attrName>ppt_x</p:attrName>
                                        </p:attrNameLst>
                                      </p:cBhvr>
                                      <p:tavLst>
                                        <p:tav tm="0">
                                          <p:val>
                                            <p:strVal val="#ppt_x+0.4"/>
                                          </p:val>
                                        </p:tav>
                                        <p:tav tm="100000">
                                          <p:val>
                                            <p:strVal val="#ppt_x-0.05"/>
                                          </p:val>
                                        </p:tav>
                                      </p:tavLst>
                                    </p:anim>
                                    <p:anim calcmode="lin" valueType="num">
                                      <p:cBhvr>
                                        <p:cTn id="112" dur="800" decel="100000" fill="hold"/>
                                        <p:tgtEl>
                                          <p:spTgt spid="4">
                                            <p:txEl>
                                              <p:pRg st="4" end="4"/>
                                            </p:txEl>
                                          </p:spTgt>
                                        </p:tgtEl>
                                        <p:attrNameLst>
                                          <p:attrName>ppt_y</p:attrName>
                                        </p:attrNameLst>
                                      </p:cBhvr>
                                      <p:tavLst>
                                        <p:tav tm="0">
                                          <p:val>
                                            <p:strVal val="#ppt_y-0.4"/>
                                          </p:val>
                                        </p:tav>
                                        <p:tav tm="100000">
                                          <p:val>
                                            <p:strVal val="#ppt_y+0.1"/>
                                          </p:val>
                                        </p:tav>
                                      </p:tavLst>
                                    </p:anim>
                                    <p:anim calcmode="lin" valueType="num">
                                      <p:cBhvr>
                                        <p:cTn id="113" dur="200" accel="100000" fill="hold">
                                          <p:stCondLst>
                                            <p:cond delay="800"/>
                                          </p:stCondLst>
                                        </p:cTn>
                                        <p:tgtEl>
                                          <p:spTgt spid="4">
                                            <p:txEl>
                                              <p:pRg st="4" end="4"/>
                                            </p:txEl>
                                          </p:spTgt>
                                        </p:tgtEl>
                                        <p:attrNameLst>
                                          <p:attrName>ppt_x</p:attrName>
                                        </p:attrNameLst>
                                      </p:cBhvr>
                                      <p:tavLst>
                                        <p:tav tm="0">
                                          <p:val>
                                            <p:strVal val="#ppt_x-0.05"/>
                                          </p:val>
                                        </p:tav>
                                        <p:tav tm="100000">
                                          <p:val>
                                            <p:strVal val="#ppt_x"/>
                                          </p:val>
                                        </p:tav>
                                      </p:tavLst>
                                    </p:anim>
                                    <p:anim calcmode="lin" valueType="num">
                                      <p:cBhvr>
                                        <p:cTn id="114" dur="200" accel="100000" fill="hold">
                                          <p:stCondLst>
                                            <p:cond delay="800"/>
                                          </p:stCondLst>
                                        </p:cTn>
                                        <p:tgtEl>
                                          <p:spTgt spid="4">
                                            <p:txEl>
                                              <p:pRg st="4" end="4"/>
                                            </p:txEl>
                                          </p:spTgt>
                                        </p:tgtEl>
                                        <p:attrNameLst>
                                          <p:attrName>ppt_y</p:attrName>
                                        </p:attrNameLst>
                                      </p:cBhvr>
                                      <p:tavLst>
                                        <p:tav tm="0">
                                          <p:val>
                                            <p:strVal val="#ppt_y+0.1"/>
                                          </p:val>
                                        </p:tav>
                                        <p:tav tm="100000">
                                          <p:val>
                                            <p:strVal val="#ppt_y"/>
                                          </p:val>
                                        </p:tav>
                                      </p:tavLst>
                                    </p:anim>
                                  </p:childTnLst>
                                </p:cTn>
                              </p:par>
                              <p:par>
                                <p:cTn id="115" presetID="30" presetClass="entr" presetSubtype="0" fill="hold" nodeType="withEffect">
                                  <p:stCondLst>
                                    <p:cond delay="0"/>
                                  </p:stCondLst>
                                  <p:childTnLst>
                                    <p:set>
                                      <p:cBhvr>
                                        <p:cTn id="116" dur="1" fill="hold">
                                          <p:stCondLst>
                                            <p:cond delay="0"/>
                                          </p:stCondLst>
                                        </p:cTn>
                                        <p:tgtEl>
                                          <p:spTgt spid="4">
                                            <p:txEl>
                                              <p:pRg st="5" end="5"/>
                                            </p:txEl>
                                          </p:spTgt>
                                        </p:tgtEl>
                                        <p:attrNameLst>
                                          <p:attrName>style.visibility</p:attrName>
                                        </p:attrNameLst>
                                      </p:cBhvr>
                                      <p:to>
                                        <p:strVal val="visible"/>
                                      </p:to>
                                    </p:set>
                                    <p:animEffect transition="in" filter="fade">
                                      <p:cBhvr>
                                        <p:cTn id="117" dur="800" decel="100000"/>
                                        <p:tgtEl>
                                          <p:spTgt spid="4">
                                            <p:txEl>
                                              <p:pRg st="5" end="5"/>
                                            </p:txEl>
                                          </p:spTgt>
                                        </p:tgtEl>
                                      </p:cBhvr>
                                    </p:animEffect>
                                    <p:anim calcmode="lin" valueType="num">
                                      <p:cBhvr>
                                        <p:cTn id="118" dur="800" decel="100000" fill="hold"/>
                                        <p:tgtEl>
                                          <p:spTgt spid="4">
                                            <p:txEl>
                                              <p:pRg st="5" end="5"/>
                                            </p:txEl>
                                          </p:spTgt>
                                        </p:tgtEl>
                                        <p:attrNameLst>
                                          <p:attrName>style.rotation</p:attrName>
                                        </p:attrNameLst>
                                      </p:cBhvr>
                                      <p:tavLst>
                                        <p:tav tm="0">
                                          <p:val>
                                            <p:fltVal val="-90"/>
                                          </p:val>
                                        </p:tav>
                                        <p:tav tm="100000">
                                          <p:val>
                                            <p:fltVal val="0"/>
                                          </p:val>
                                        </p:tav>
                                      </p:tavLst>
                                    </p:anim>
                                    <p:anim calcmode="lin" valueType="num">
                                      <p:cBhvr>
                                        <p:cTn id="119" dur="800" decel="100000" fill="hold"/>
                                        <p:tgtEl>
                                          <p:spTgt spid="4">
                                            <p:txEl>
                                              <p:pRg st="5" end="5"/>
                                            </p:txEl>
                                          </p:spTgt>
                                        </p:tgtEl>
                                        <p:attrNameLst>
                                          <p:attrName>ppt_x</p:attrName>
                                        </p:attrNameLst>
                                      </p:cBhvr>
                                      <p:tavLst>
                                        <p:tav tm="0">
                                          <p:val>
                                            <p:strVal val="#ppt_x+0.4"/>
                                          </p:val>
                                        </p:tav>
                                        <p:tav tm="100000">
                                          <p:val>
                                            <p:strVal val="#ppt_x-0.05"/>
                                          </p:val>
                                        </p:tav>
                                      </p:tavLst>
                                    </p:anim>
                                    <p:anim calcmode="lin" valueType="num">
                                      <p:cBhvr>
                                        <p:cTn id="120" dur="800" decel="100000" fill="hold"/>
                                        <p:tgtEl>
                                          <p:spTgt spid="4">
                                            <p:txEl>
                                              <p:pRg st="5" end="5"/>
                                            </p:txEl>
                                          </p:spTgt>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4">
                                            <p:txEl>
                                              <p:pRg st="5" end="5"/>
                                            </p:txEl>
                                          </p:spTgt>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4">
                                            <p:txEl>
                                              <p:pRg st="5" end="5"/>
                                            </p:txEl>
                                          </p:spTgt>
                                        </p:tgtEl>
                                        <p:attrNameLst>
                                          <p:attrName>ppt_y</p:attrName>
                                        </p:attrNameLst>
                                      </p:cBhvr>
                                      <p:tavLst>
                                        <p:tav tm="0">
                                          <p:val>
                                            <p:strVal val="#ppt_y+0.1"/>
                                          </p:val>
                                        </p:tav>
                                        <p:tav tm="100000">
                                          <p:val>
                                            <p:strVal val="#ppt_y"/>
                                          </p:val>
                                        </p:tav>
                                      </p:tavLst>
                                    </p:anim>
                                  </p:childTnLst>
                                </p:cTn>
                              </p:par>
                              <p:par>
                                <p:cTn id="123" presetID="30" presetClass="entr" presetSubtype="0" fill="hold" nodeType="withEffect">
                                  <p:stCondLst>
                                    <p:cond delay="0"/>
                                  </p:stCondLst>
                                  <p:childTnLst>
                                    <p:set>
                                      <p:cBhvr>
                                        <p:cTn id="124" dur="1" fill="hold">
                                          <p:stCondLst>
                                            <p:cond delay="0"/>
                                          </p:stCondLst>
                                        </p:cTn>
                                        <p:tgtEl>
                                          <p:spTgt spid="4">
                                            <p:txEl>
                                              <p:pRg st="6" end="6"/>
                                            </p:txEl>
                                          </p:spTgt>
                                        </p:tgtEl>
                                        <p:attrNameLst>
                                          <p:attrName>style.visibility</p:attrName>
                                        </p:attrNameLst>
                                      </p:cBhvr>
                                      <p:to>
                                        <p:strVal val="visible"/>
                                      </p:to>
                                    </p:set>
                                    <p:animEffect transition="in" filter="fade">
                                      <p:cBhvr>
                                        <p:cTn id="125" dur="800" decel="100000"/>
                                        <p:tgtEl>
                                          <p:spTgt spid="4">
                                            <p:txEl>
                                              <p:pRg st="6" end="6"/>
                                            </p:txEl>
                                          </p:spTgt>
                                        </p:tgtEl>
                                      </p:cBhvr>
                                    </p:animEffect>
                                    <p:anim calcmode="lin" valueType="num">
                                      <p:cBhvr>
                                        <p:cTn id="126" dur="800" decel="100000" fill="hold"/>
                                        <p:tgtEl>
                                          <p:spTgt spid="4">
                                            <p:txEl>
                                              <p:pRg st="6" end="6"/>
                                            </p:txEl>
                                          </p:spTgt>
                                        </p:tgtEl>
                                        <p:attrNameLst>
                                          <p:attrName>style.rotation</p:attrName>
                                        </p:attrNameLst>
                                      </p:cBhvr>
                                      <p:tavLst>
                                        <p:tav tm="0">
                                          <p:val>
                                            <p:fltVal val="-90"/>
                                          </p:val>
                                        </p:tav>
                                        <p:tav tm="100000">
                                          <p:val>
                                            <p:fltVal val="0"/>
                                          </p:val>
                                        </p:tav>
                                      </p:tavLst>
                                    </p:anim>
                                    <p:anim calcmode="lin" valueType="num">
                                      <p:cBhvr>
                                        <p:cTn id="127" dur="800" decel="100000" fill="hold"/>
                                        <p:tgtEl>
                                          <p:spTgt spid="4">
                                            <p:txEl>
                                              <p:pRg st="6" end="6"/>
                                            </p:txEl>
                                          </p:spTgt>
                                        </p:tgtEl>
                                        <p:attrNameLst>
                                          <p:attrName>ppt_x</p:attrName>
                                        </p:attrNameLst>
                                      </p:cBhvr>
                                      <p:tavLst>
                                        <p:tav tm="0">
                                          <p:val>
                                            <p:strVal val="#ppt_x+0.4"/>
                                          </p:val>
                                        </p:tav>
                                        <p:tav tm="100000">
                                          <p:val>
                                            <p:strVal val="#ppt_x-0.05"/>
                                          </p:val>
                                        </p:tav>
                                      </p:tavLst>
                                    </p:anim>
                                    <p:anim calcmode="lin" valueType="num">
                                      <p:cBhvr>
                                        <p:cTn id="128" dur="800" decel="100000" fill="hold"/>
                                        <p:tgtEl>
                                          <p:spTgt spid="4">
                                            <p:txEl>
                                              <p:pRg st="6" end="6"/>
                                            </p:txEl>
                                          </p:spTgt>
                                        </p:tgtEl>
                                        <p:attrNameLst>
                                          <p:attrName>ppt_y</p:attrName>
                                        </p:attrNameLst>
                                      </p:cBhvr>
                                      <p:tavLst>
                                        <p:tav tm="0">
                                          <p:val>
                                            <p:strVal val="#ppt_y-0.4"/>
                                          </p:val>
                                        </p:tav>
                                        <p:tav tm="100000">
                                          <p:val>
                                            <p:strVal val="#ppt_y+0.1"/>
                                          </p:val>
                                        </p:tav>
                                      </p:tavLst>
                                    </p:anim>
                                    <p:anim calcmode="lin" valueType="num">
                                      <p:cBhvr>
                                        <p:cTn id="129" dur="200" accel="100000" fill="hold">
                                          <p:stCondLst>
                                            <p:cond delay="800"/>
                                          </p:stCondLst>
                                        </p:cTn>
                                        <p:tgtEl>
                                          <p:spTgt spid="4">
                                            <p:txEl>
                                              <p:pRg st="6" end="6"/>
                                            </p:txEl>
                                          </p:spTgt>
                                        </p:tgtEl>
                                        <p:attrNameLst>
                                          <p:attrName>ppt_x</p:attrName>
                                        </p:attrNameLst>
                                      </p:cBhvr>
                                      <p:tavLst>
                                        <p:tav tm="0">
                                          <p:val>
                                            <p:strVal val="#ppt_x-0.05"/>
                                          </p:val>
                                        </p:tav>
                                        <p:tav tm="100000">
                                          <p:val>
                                            <p:strVal val="#ppt_x"/>
                                          </p:val>
                                        </p:tav>
                                      </p:tavLst>
                                    </p:anim>
                                    <p:anim calcmode="lin" valueType="num">
                                      <p:cBhvr>
                                        <p:cTn id="130" dur="200" accel="100000" fill="hold">
                                          <p:stCondLst>
                                            <p:cond delay="800"/>
                                          </p:stCondLst>
                                        </p:cTn>
                                        <p:tgtEl>
                                          <p:spTgt spid="4">
                                            <p:txEl>
                                              <p:pRg st="6" end="6"/>
                                            </p:txEl>
                                          </p:spTgt>
                                        </p:tgtEl>
                                        <p:attrNameLst>
                                          <p:attrName>ppt_y</p:attrName>
                                        </p:attrNameLst>
                                      </p:cBhvr>
                                      <p:tavLst>
                                        <p:tav tm="0">
                                          <p:val>
                                            <p:strVal val="#ppt_y+0.1"/>
                                          </p:val>
                                        </p:tav>
                                        <p:tav tm="100000">
                                          <p:val>
                                            <p:strVal val="#ppt_y"/>
                                          </p:val>
                                        </p:tav>
                                      </p:tavLst>
                                    </p:anim>
                                  </p:childTnLst>
                                </p:cTn>
                              </p:par>
                            </p:childTnLst>
                          </p:cTn>
                        </p:par>
                        <p:par>
                          <p:cTn id="131" fill="hold">
                            <p:stCondLst>
                              <p:cond delay="2500"/>
                            </p:stCondLst>
                            <p:childTnLst>
                              <p:par>
                                <p:cTn id="132" presetID="30" presetClass="entr" presetSubtype="0" fill="hold" nodeType="afterEffect">
                                  <p:stCondLst>
                                    <p:cond delay="0"/>
                                  </p:stCondLst>
                                  <p:childTnLst>
                                    <p:set>
                                      <p:cBhvr>
                                        <p:cTn id="133" dur="1" fill="hold">
                                          <p:stCondLst>
                                            <p:cond delay="0"/>
                                          </p:stCondLst>
                                        </p:cTn>
                                        <p:tgtEl>
                                          <p:spTgt spid="7">
                                            <p:txEl>
                                              <p:pRg st="1" end="1"/>
                                            </p:txEl>
                                          </p:spTgt>
                                        </p:tgtEl>
                                        <p:attrNameLst>
                                          <p:attrName>style.visibility</p:attrName>
                                        </p:attrNameLst>
                                      </p:cBhvr>
                                      <p:to>
                                        <p:strVal val="visible"/>
                                      </p:to>
                                    </p:set>
                                    <p:animEffect transition="in" filter="fade">
                                      <p:cBhvr>
                                        <p:cTn id="134" dur="800" decel="100000"/>
                                        <p:tgtEl>
                                          <p:spTgt spid="7">
                                            <p:txEl>
                                              <p:pRg st="1" end="1"/>
                                            </p:txEl>
                                          </p:spTgt>
                                        </p:tgtEl>
                                      </p:cBhvr>
                                    </p:animEffect>
                                    <p:anim calcmode="lin" valueType="num">
                                      <p:cBhvr>
                                        <p:cTn id="135" dur="800" decel="100000" fill="hold"/>
                                        <p:tgtEl>
                                          <p:spTgt spid="7">
                                            <p:txEl>
                                              <p:pRg st="1" end="1"/>
                                            </p:txEl>
                                          </p:spTgt>
                                        </p:tgtEl>
                                        <p:attrNameLst>
                                          <p:attrName>style.rotation</p:attrName>
                                        </p:attrNameLst>
                                      </p:cBhvr>
                                      <p:tavLst>
                                        <p:tav tm="0">
                                          <p:val>
                                            <p:fltVal val="-90"/>
                                          </p:val>
                                        </p:tav>
                                        <p:tav tm="100000">
                                          <p:val>
                                            <p:fltVal val="0"/>
                                          </p:val>
                                        </p:tav>
                                      </p:tavLst>
                                    </p:anim>
                                    <p:anim calcmode="lin" valueType="num">
                                      <p:cBhvr>
                                        <p:cTn id="136" dur="800" decel="100000" fill="hold"/>
                                        <p:tgtEl>
                                          <p:spTgt spid="7">
                                            <p:txEl>
                                              <p:pRg st="1" end="1"/>
                                            </p:txEl>
                                          </p:spTgt>
                                        </p:tgtEl>
                                        <p:attrNameLst>
                                          <p:attrName>ppt_x</p:attrName>
                                        </p:attrNameLst>
                                      </p:cBhvr>
                                      <p:tavLst>
                                        <p:tav tm="0">
                                          <p:val>
                                            <p:strVal val="#ppt_x+0.4"/>
                                          </p:val>
                                        </p:tav>
                                        <p:tav tm="100000">
                                          <p:val>
                                            <p:strVal val="#ppt_x-0.05"/>
                                          </p:val>
                                        </p:tav>
                                      </p:tavLst>
                                    </p:anim>
                                    <p:anim calcmode="lin" valueType="num">
                                      <p:cBhvr>
                                        <p:cTn id="137" dur="800" decel="100000" fill="hold"/>
                                        <p:tgtEl>
                                          <p:spTgt spid="7">
                                            <p:txEl>
                                              <p:pRg st="1" end="1"/>
                                            </p:txEl>
                                          </p:spTgt>
                                        </p:tgtEl>
                                        <p:attrNameLst>
                                          <p:attrName>ppt_y</p:attrName>
                                        </p:attrNameLst>
                                      </p:cBhvr>
                                      <p:tavLst>
                                        <p:tav tm="0">
                                          <p:val>
                                            <p:strVal val="#ppt_y-0.4"/>
                                          </p:val>
                                        </p:tav>
                                        <p:tav tm="100000">
                                          <p:val>
                                            <p:strVal val="#ppt_y+0.1"/>
                                          </p:val>
                                        </p:tav>
                                      </p:tavLst>
                                    </p:anim>
                                    <p:anim calcmode="lin" valueType="num">
                                      <p:cBhvr>
                                        <p:cTn id="138" dur="200" accel="100000" fill="hold">
                                          <p:stCondLst>
                                            <p:cond delay="800"/>
                                          </p:stCondLst>
                                        </p:cTn>
                                        <p:tgtEl>
                                          <p:spTgt spid="7">
                                            <p:txEl>
                                              <p:pRg st="1" end="1"/>
                                            </p:txEl>
                                          </p:spTgt>
                                        </p:tgtEl>
                                        <p:attrNameLst>
                                          <p:attrName>ppt_x</p:attrName>
                                        </p:attrNameLst>
                                      </p:cBhvr>
                                      <p:tavLst>
                                        <p:tav tm="0">
                                          <p:val>
                                            <p:strVal val="#ppt_x-0.05"/>
                                          </p:val>
                                        </p:tav>
                                        <p:tav tm="100000">
                                          <p:val>
                                            <p:strVal val="#ppt_x"/>
                                          </p:val>
                                        </p:tav>
                                      </p:tavLst>
                                    </p:anim>
                                    <p:anim calcmode="lin" valueType="num">
                                      <p:cBhvr>
                                        <p:cTn id="139" dur="200" accel="100000" fill="hold">
                                          <p:stCondLst>
                                            <p:cond delay="800"/>
                                          </p:stCondLst>
                                        </p:cTn>
                                        <p:tgtEl>
                                          <p:spTgt spid="7">
                                            <p:txEl>
                                              <p:pRg st="1" end="1"/>
                                            </p:txEl>
                                          </p:spTgt>
                                        </p:tgtEl>
                                        <p:attrNameLst>
                                          <p:attrName>ppt_y</p:attrName>
                                        </p:attrNameLst>
                                      </p:cBhvr>
                                      <p:tavLst>
                                        <p:tav tm="0">
                                          <p:val>
                                            <p:strVal val="#ppt_y+0.1"/>
                                          </p:val>
                                        </p:tav>
                                        <p:tav tm="100000">
                                          <p:val>
                                            <p:strVal val="#ppt_y"/>
                                          </p:val>
                                        </p:tav>
                                      </p:tavLst>
                                    </p:anim>
                                  </p:childTnLst>
                                </p:cTn>
                              </p:par>
                              <p:par>
                                <p:cTn id="140" presetID="30" presetClass="entr" presetSubtype="0" fill="hold" nodeType="withEffect">
                                  <p:stCondLst>
                                    <p:cond delay="0"/>
                                  </p:stCondLst>
                                  <p:childTnLst>
                                    <p:set>
                                      <p:cBhvr>
                                        <p:cTn id="141" dur="1" fill="hold">
                                          <p:stCondLst>
                                            <p:cond delay="0"/>
                                          </p:stCondLst>
                                        </p:cTn>
                                        <p:tgtEl>
                                          <p:spTgt spid="7">
                                            <p:txEl>
                                              <p:pRg st="2" end="2"/>
                                            </p:txEl>
                                          </p:spTgt>
                                        </p:tgtEl>
                                        <p:attrNameLst>
                                          <p:attrName>style.visibility</p:attrName>
                                        </p:attrNameLst>
                                      </p:cBhvr>
                                      <p:to>
                                        <p:strVal val="visible"/>
                                      </p:to>
                                    </p:set>
                                    <p:animEffect transition="in" filter="fade">
                                      <p:cBhvr>
                                        <p:cTn id="142" dur="800" decel="100000"/>
                                        <p:tgtEl>
                                          <p:spTgt spid="7">
                                            <p:txEl>
                                              <p:pRg st="2" end="2"/>
                                            </p:txEl>
                                          </p:spTgt>
                                        </p:tgtEl>
                                      </p:cBhvr>
                                    </p:animEffect>
                                    <p:anim calcmode="lin" valueType="num">
                                      <p:cBhvr>
                                        <p:cTn id="143" dur="800" decel="100000" fill="hold"/>
                                        <p:tgtEl>
                                          <p:spTgt spid="7">
                                            <p:txEl>
                                              <p:pRg st="2" end="2"/>
                                            </p:txEl>
                                          </p:spTgt>
                                        </p:tgtEl>
                                        <p:attrNameLst>
                                          <p:attrName>style.rotation</p:attrName>
                                        </p:attrNameLst>
                                      </p:cBhvr>
                                      <p:tavLst>
                                        <p:tav tm="0">
                                          <p:val>
                                            <p:fltVal val="-90"/>
                                          </p:val>
                                        </p:tav>
                                        <p:tav tm="100000">
                                          <p:val>
                                            <p:fltVal val="0"/>
                                          </p:val>
                                        </p:tav>
                                      </p:tavLst>
                                    </p:anim>
                                    <p:anim calcmode="lin" valueType="num">
                                      <p:cBhvr>
                                        <p:cTn id="144" dur="800" decel="100000" fill="hold"/>
                                        <p:tgtEl>
                                          <p:spTgt spid="7">
                                            <p:txEl>
                                              <p:pRg st="2" end="2"/>
                                            </p:txEl>
                                          </p:spTgt>
                                        </p:tgtEl>
                                        <p:attrNameLst>
                                          <p:attrName>ppt_x</p:attrName>
                                        </p:attrNameLst>
                                      </p:cBhvr>
                                      <p:tavLst>
                                        <p:tav tm="0">
                                          <p:val>
                                            <p:strVal val="#ppt_x+0.4"/>
                                          </p:val>
                                        </p:tav>
                                        <p:tav tm="100000">
                                          <p:val>
                                            <p:strVal val="#ppt_x-0.05"/>
                                          </p:val>
                                        </p:tav>
                                      </p:tavLst>
                                    </p:anim>
                                    <p:anim calcmode="lin" valueType="num">
                                      <p:cBhvr>
                                        <p:cTn id="145" dur="800" decel="100000" fill="hold"/>
                                        <p:tgtEl>
                                          <p:spTgt spid="7">
                                            <p:txEl>
                                              <p:pRg st="2" end="2"/>
                                            </p:txEl>
                                          </p:spTgt>
                                        </p:tgtEl>
                                        <p:attrNameLst>
                                          <p:attrName>ppt_y</p:attrName>
                                        </p:attrNameLst>
                                      </p:cBhvr>
                                      <p:tavLst>
                                        <p:tav tm="0">
                                          <p:val>
                                            <p:strVal val="#ppt_y-0.4"/>
                                          </p:val>
                                        </p:tav>
                                        <p:tav tm="100000">
                                          <p:val>
                                            <p:strVal val="#ppt_y+0.1"/>
                                          </p:val>
                                        </p:tav>
                                      </p:tavLst>
                                    </p:anim>
                                    <p:anim calcmode="lin" valueType="num">
                                      <p:cBhvr>
                                        <p:cTn id="146" dur="200" accel="100000" fill="hold">
                                          <p:stCondLst>
                                            <p:cond delay="800"/>
                                          </p:stCondLst>
                                        </p:cTn>
                                        <p:tgtEl>
                                          <p:spTgt spid="7">
                                            <p:txEl>
                                              <p:pRg st="2" end="2"/>
                                            </p:txEl>
                                          </p:spTgt>
                                        </p:tgtEl>
                                        <p:attrNameLst>
                                          <p:attrName>ppt_x</p:attrName>
                                        </p:attrNameLst>
                                      </p:cBhvr>
                                      <p:tavLst>
                                        <p:tav tm="0">
                                          <p:val>
                                            <p:strVal val="#ppt_x-0.05"/>
                                          </p:val>
                                        </p:tav>
                                        <p:tav tm="100000">
                                          <p:val>
                                            <p:strVal val="#ppt_x"/>
                                          </p:val>
                                        </p:tav>
                                      </p:tavLst>
                                    </p:anim>
                                    <p:anim calcmode="lin" valueType="num">
                                      <p:cBhvr>
                                        <p:cTn id="147" dur="200" accel="100000" fill="hold">
                                          <p:stCondLst>
                                            <p:cond delay="800"/>
                                          </p:stCondLst>
                                        </p:cTn>
                                        <p:tgtEl>
                                          <p:spTgt spid="7">
                                            <p:txEl>
                                              <p:pRg st="2" end="2"/>
                                            </p:txEl>
                                          </p:spTgt>
                                        </p:tgtEl>
                                        <p:attrNameLst>
                                          <p:attrName>ppt_y</p:attrName>
                                        </p:attrNameLst>
                                      </p:cBhvr>
                                      <p:tavLst>
                                        <p:tav tm="0">
                                          <p:val>
                                            <p:strVal val="#ppt_y+0.1"/>
                                          </p:val>
                                        </p:tav>
                                        <p:tav tm="100000">
                                          <p:val>
                                            <p:strVal val="#ppt_y"/>
                                          </p:val>
                                        </p:tav>
                                      </p:tavLst>
                                    </p:anim>
                                  </p:childTnLst>
                                </p:cTn>
                              </p:par>
                            </p:childTnLst>
                          </p:cTn>
                        </p:par>
                        <p:par>
                          <p:cTn id="148" fill="hold">
                            <p:stCondLst>
                              <p:cond delay="3500"/>
                            </p:stCondLst>
                            <p:childTnLst>
                              <p:par>
                                <p:cTn id="149" presetID="30" presetClass="entr" presetSubtype="0" fill="hold" nodeType="afterEffect">
                                  <p:stCondLst>
                                    <p:cond delay="0"/>
                                  </p:stCondLst>
                                  <p:childTnLst>
                                    <p:set>
                                      <p:cBhvr>
                                        <p:cTn id="150" dur="1" fill="hold">
                                          <p:stCondLst>
                                            <p:cond delay="0"/>
                                          </p:stCondLst>
                                        </p:cTn>
                                        <p:tgtEl>
                                          <p:spTgt spid="6">
                                            <p:txEl>
                                              <p:pRg st="1" end="1"/>
                                            </p:txEl>
                                          </p:spTgt>
                                        </p:tgtEl>
                                        <p:attrNameLst>
                                          <p:attrName>style.visibility</p:attrName>
                                        </p:attrNameLst>
                                      </p:cBhvr>
                                      <p:to>
                                        <p:strVal val="visible"/>
                                      </p:to>
                                    </p:set>
                                    <p:animEffect transition="in" filter="fade">
                                      <p:cBhvr>
                                        <p:cTn id="151" dur="800" decel="100000"/>
                                        <p:tgtEl>
                                          <p:spTgt spid="6">
                                            <p:txEl>
                                              <p:pRg st="1" end="1"/>
                                            </p:txEl>
                                          </p:spTgt>
                                        </p:tgtEl>
                                      </p:cBhvr>
                                    </p:animEffect>
                                    <p:anim calcmode="lin" valueType="num">
                                      <p:cBhvr>
                                        <p:cTn id="152" dur="800" decel="100000" fill="hold"/>
                                        <p:tgtEl>
                                          <p:spTgt spid="6">
                                            <p:txEl>
                                              <p:pRg st="1" end="1"/>
                                            </p:txEl>
                                          </p:spTgt>
                                        </p:tgtEl>
                                        <p:attrNameLst>
                                          <p:attrName>style.rotation</p:attrName>
                                        </p:attrNameLst>
                                      </p:cBhvr>
                                      <p:tavLst>
                                        <p:tav tm="0">
                                          <p:val>
                                            <p:fltVal val="-90"/>
                                          </p:val>
                                        </p:tav>
                                        <p:tav tm="100000">
                                          <p:val>
                                            <p:fltVal val="0"/>
                                          </p:val>
                                        </p:tav>
                                      </p:tavLst>
                                    </p:anim>
                                    <p:anim calcmode="lin" valueType="num">
                                      <p:cBhvr>
                                        <p:cTn id="153" dur="800" decel="100000" fill="hold"/>
                                        <p:tgtEl>
                                          <p:spTgt spid="6">
                                            <p:txEl>
                                              <p:pRg st="1" end="1"/>
                                            </p:txEl>
                                          </p:spTgt>
                                        </p:tgtEl>
                                        <p:attrNameLst>
                                          <p:attrName>ppt_x</p:attrName>
                                        </p:attrNameLst>
                                      </p:cBhvr>
                                      <p:tavLst>
                                        <p:tav tm="0">
                                          <p:val>
                                            <p:strVal val="#ppt_x+0.4"/>
                                          </p:val>
                                        </p:tav>
                                        <p:tav tm="100000">
                                          <p:val>
                                            <p:strVal val="#ppt_x-0.05"/>
                                          </p:val>
                                        </p:tav>
                                      </p:tavLst>
                                    </p:anim>
                                    <p:anim calcmode="lin" valueType="num">
                                      <p:cBhvr>
                                        <p:cTn id="154" dur="800" decel="100000" fill="hold"/>
                                        <p:tgtEl>
                                          <p:spTgt spid="6">
                                            <p:txEl>
                                              <p:pRg st="1" end="1"/>
                                            </p:txEl>
                                          </p:spTgt>
                                        </p:tgtEl>
                                        <p:attrNameLst>
                                          <p:attrName>ppt_y</p:attrName>
                                        </p:attrNameLst>
                                      </p:cBhvr>
                                      <p:tavLst>
                                        <p:tav tm="0">
                                          <p:val>
                                            <p:strVal val="#ppt_y-0.4"/>
                                          </p:val>
                                        </p:tav>
                                        <p:tav tm="100000">
                                          <p:val>
                                            <p:strVal val="#ppt_y+0.1"/>
                                          </p:val>
                                        </p:tav>
                                      </p:tavLst>
                                    </p:anim>
                                    <p:anim calcmode="lin" valueType="num">
                                      <p:cBhvr>
                                        <p:cTn id="155" dur="200" accel="100000" fill="hold">
                                          <p:stCondLst>
                                            <p:cond delay="800"/>
                                          </p:stCondLst>
                                        </p:cTn>
                                        <p:tgtEl>
                                          <p:spTgt spid="6">
                                            <p:txEl>
                                              <p:pRg st="1" end="1"/>
                                            </p:txEl>
                                          </p:spTgt>
                                        </p:tgtEl>
                                        <p:attrNameLst>
                                          <p:attrName>ppt_x</p:attrName>
                                        </p:attrNameLst>
                                      </p:cBhvr>
                                      <p:tavLst>
                                        <p:tav tm="0">
                                          <p:val>
                                            <p:strVal val="#ppt_x-0.05"/>
                                          </p:val>
                                        </p:tav>
                                        <p:tav tm="100000">
                                          <p:val>
                                            <p:strVal val="#ppt_x"/>
                                          </p:val>
                                        </p:tav>
                                      </p:tavLst>
                                    </p:anim>
                                    <p:anim calcmode="lin" valueType="num">
                                      <p:cBhvr>
                                        <p:cTn id="156" dur="200" accel="100000" fill="hold">
                                          <p:stCondLst>
                                            <p:cond delay="800"/>
                                          </p:stCondLst>
                                        </p:cTn>
                                        <p:tgtEl>
                                          <p:spTgt spid="6">
                                            <p:txEl>
                                              <p:pRg st="1" end="1"/>
                                            </p:txEl>
                                          </p:spTgt>
                                        </p:tgtEl>
                                        <p:attrNameLst>
                                          <p:attrName>ppt_y</p:attrName>
                                        </p:attrNameLst>
                                      </p:cBhvr>
                                      <p:tavLst>
                                        <p:tav tm="0">
                                          <p:val>
                                            <p:strVal val="#ppt_y+0.1"/>
                                          </p:val>
                                        </p:tav>
                                        <p:tav tm="100000">
                                          <p:val>
                                            <p:strVal val="#ppt_y"/>
                                          </p:val>
                                        </p:tav>
                                      </p:tavLst>
                                    </p:anim>
                                  </p:childTnLst>
                                </p:cTn>
                              </p:par>
                              <p:par>
                                <p:cTn id="157" presetID="30" presetClass="entr" presetSubtype="0" fill="hold" nodeType="withEffect">
                                  <p:stCondLst>
                                    <p:cond delay="0"/>
                                  </p:stCondLst>
                                  <p:childTnLst>
                                    <p:set>
                                      <p:cBhvr>
                                        <p:cTn id="158" dur="1" fill="hold">
                                          <p:stCondLst>
                                            <p:cond delay="0"/>
                                          </p:stCondLst>
                                        </p:cTn>
                                        <p:tgtEl>
                                          <p:spTgt spid="6">
                                            <p:txEl>
                                              <p:pRg st="2" end="2"/>
                                            </p:txEl>
                                          </p:spTgt>
                                        </p:tgtEl>
                                        <p:attrNameLst>
                                          <p:attrName>style.visibility</p:attrName>
                                        </p:attrNameLst>
                                      </p:cBhvr>
                                      <p:to>
                                        <p:strVal val="visible"/>
                                      </p:to>
                                    </p:set>
                                    <p:animEffect transition="in" filter="fade">
                                      <p:cBhvr>
                                        <p:cTn id="159" dur="800" decel="100000"/>
                                        <p:tgtEl>
                                          <p:spTgt spid="6">
                                            <p:txEl>
                                              <p:pRg st="2" end="2"/>
                                            </p:txEl>
                                          </p:spTgt>
                                        </p:tgtEl>
                                      </p:cBhvr>
                                    </p:animEffect>
                                    <p:anim calcmode="lin" valueType="num">
                                      <p:cBhvr>
                                        <p:cTn id="160" dur="800" decel="100000" fill="hold"/>
                                        <p:tgtEl>
                                          <p:spTgt spid="6">
                                            <p:txEl>
                                              <p:pRg st="2" end="2"/>
                                            </p:txEl>
                                          </p:spTgt>
                                        </p:tgtEl>
                                        <p:attrNameLst>
                                          <p:attrName>style.rotation</p:attrName>
                                        </p:attrNameLst>
                                      </p:cBhvr>
                                      <p:tavLst>
                                        <p:tav tm="0">
                                          <p:val>
                                            <p:fltVal val="-90"/>
                                          </p:val>
                                        </p:tav>
                                        <p:tav tm="100000">
                                          <p:val>
                                            <p:fltVal val="0"/>
                                          </p:val>
                                        </p:tav>
                                      </p:tavLst>
                                    </p:anim>
                                    <p:anim calcmode="lin" valueType="num">
                                      <p:cBhvr>
                                        <p:cTn id="161" dur="800" decel="100000" fill="hold"/>
                                        <p:tgtEl>
                                          <p:spTgt spid="6">
                                            <p:txEl>
                                              <p:pRg st="2" end="2"/>
                                            </p:txEl>
                                          </p:spTgt>
                                        </p:tgtEl>
                                        <p:attrNameLst>
                                          <p:attrName>ppt_x</p:attrName>
                                        </p:attrNameLst>
                                      </p:cBhvr>
                                      <p:tavLst>
                                        <p:tav tm="0">
                                          <p:val>
                                            <p:strVal val="#ppt_x+0.4"/>
                                          </p:val>
                                        </p:tav>
                                        <p:tav tm="100000">
                                          <p:val>
                                            <p:strVal val="#ppt_x-0.05"/>
                                          </p:val>
                                        </p:tav>
                                      </p:tavLst>
                                    </p:anim>
                                    <p:anim calcmode="lin" valueType="num">
                                      <p:cBhvr>
                                        <p:cTn id="162" dur="800" decel="100000" fill="hold"/>
                                        <p:tgtEl>
                                          <p:spTgt spid="6">
                                            <p:txEl>
                                              <p:pRg st="2" end="2"/>
                                            </p:txEl>
                                          </p:spTgt>
                                        </p:tgtEl>
                                        <p:attrNameLst>
                                          <p:attrName>ppt_y</p:attrName>
                                        </p:attrNameLst>
                                      </p:cBhvr>
                                      <p:tavLst>
                                        <p:tav tm="0">
                                          <p:val>
                                            <p:strVal val="#ppt_y-0.4"/>
                                          </p:val>
                                        </p:tav>
                                        <p:tav tm="100000">
                                          <p:val>
                                            <p:strVal val="#ppt_y+0.1"/>
                                          </p:val>
                                        </p:tav>
                                      </p:tavLst>
                                    </p:anim>
                                    <p:anim calcmode="lin" valueType="num">
                                      <p:cBhvr>
                                        <p:cTn id="163" dur="200" accel="100000" fill="hold">
                                          <p:stCondLst>
                                            <p:cond delay="800"/>
                                          </p:stCondLst>
                                        </p:cTn>
                                        <p:tgtEl>
                                          <p:spTgt spid="6">
                                            <p:txEl>
                                              <p:pRg st="2" end="2"/>
                                            </p:txEl>
                                          </p:spTgt>
                                        </p:tgtEl>
                                        <p:attrNameLst>
                                          <p:attrName>ppt_x</p:attrName>
                                        </p:attrNameLst>
                                      </p:cBhvr>
                                      <p:tavLst>
                                        <p:tav tm="0">
                                          <p:val>
                                            <p:strVal val="#ppt_x-0.05"/>
                                          </p:val>
                                        </p:tav>
                                        <p:tav tm="100000">
                                          <p:val>
                                            <p:strVal val="#ppt_x"/>
                                          </p:val>
                                        </p:tav>
                                      </p:tavLst>
                                    </p:anim>
                                    <p:anim calcmode="lin" valueType="num">
                                      <p:cBhvr>
                                        <p:cTn id="164" dur="200" accel="100000" fill="hold">
                                          <p:stCondLst>
                                            <p:cond delay="800"/>
                                          </p:stCondLst>
                                        </p:cTn>
                                        <p:tgtEl>
                                          <p:spTgt spid="6">
                                            <p:txEl>
                                              <p:pRg st="2" end="2"/>
                                            </p:txEl>
                                          </p:spTgt>
                                        </p:tgtEl>
                                        <p:attrNameLst>
                                          <p:attrName>ppt_y</p:attrName>
                                        </p:attrNameLst>
                                      </p:cBhvr>
                                      <p:tavLst>
                                        <p:tav tm="0">
                                          <p:val>
                                            <p:strVal val="#ppt_y+0.1"/>
                                          </p:val>
                                        </p:tav>
                                        <p:tav tm="100000">
                                          <p:val>
                                            <p:strVal val="#ppt_y"/>
                                          </p:val>
                                        </p:tav>
                                      </p:tavLst>
                                    </p:anim>
                                  </p:childTnLst>
                                </p:cTn>
                              </p:par>
                              <p:par>
                                <p:cTn id="165" presetID="30" presetClass="entr" presetSubtype="0" fill="hold" nodeType="withEffect">
                                  <p:stCondLst>
                                    <p:cond delay="0"/>
                                  </p:stCondLst>
                                  <p:childTnLst>
                                    <p:set>
                                      <p:cBhvr>
                                        <p:cTn id="166" dur="1" fill="hold">
                                          <p:stCondLst>
                                            <p:cond delay="0"/>
                                          </p:stCondLst>
                                        </p:cTn>
                                        <p:tgtEl>
                                          <p:spTgt spid="6">
                                            <p:txEl>
                                              <p:pRg st="3" end="3"/>
                                            </p:txEl>
                                          </p:spTgt>
                                        </p:tgtEl>
                                        <p:attrNameLst>
                                          <p:attrName>style.visibility</p:attrName>
                                        </p:attrNameLst>
                                      </p:cBhvr>
                                      <p:to>
                                        <p:strVal val="visible"/>
                                      </p:to>
                                    </p:set>
                                    <p:animEffect transition="in" filter="fade">
                                      <p:cBhvr>
                                        <p:cTn id="167" dur="800" decel="100000"/>
                                        <p:tgtEl>
                                          <p:spTgt spid="6">
                                            <p:txEl>
                                              <p:pRg st="3" end="3"/>
                                            </p:txEl>
                                          </p:spTgt>
                                        </p:tgtEl>
                                      </p:cBhvr>
                                    </p:animEffect>
                                    <p:anim calcmode="lin" valueType="num">
                                      <p:cBhvr>
                                        <p:cTn id="168" dur="800" decel="100000" fill="hold"/>
                                        <p:tgtEl>
                                          <p:spTgt spid="6">
                                            <p:txEl>
                                              <p:pRg st="3" end="3"/>
                                            </p:txEl>
                                          </p:spTgt>
                                        </p:tgtEl>
                                        <p:attrNameLst>
                                          <p:attrName>style.rotation</p:attrName>
                                        </p:attrNameLst>
                                      </p:cBhvr>
                                      <p:tavLst>
                                        <p:tav tm="0">
                                          <p:val>
                                            <p:fltVal val="-90"/>
                                          </p:val>
                                        </p:tav>
                                        <p:tav tm="100000">
                                          <p:val>
                                            <p:fltVal val="0"/>
                                          </p:val>
                                        </p:tav>
                                      </p:tavLst>
                                    </p:anim>
                                    <p:anim calcmode="lin" valueType="num">
                                      <p:cBhvr>
                                        <p:cTn id="169" dur="800" decel="100000" fill="hold"/>
                                        <p:tgtEl>
                                          <p:spTgt spid="6">
                                            <p:txEl>
                                              <p:pRg st="3" end="3"/>
                                            </p:txEl>
                                          </p:spTgt>
                                        </p:tgtEl>
                                        <p:attrNameLst>
                                          <p:attrName>ppt_x</p:attrName>
                                        </p:attrNameLst>
                                      </p:cBhvr>
                                      <p:tavLst>
                                        <p:tav tm="0">
                                          <p:val>
                                            <p:strVal val="#ppt_x+0.4"/>
                                          </p:val>
                                        </p:tav>
                                        <p:tav tm="100000">
                                          <p:val>
                                            <p:strVal val="#ppt_x-0.05"/>
                                          </p:val>
                                        </p:tav>
                                      </p:tavLst>
                                    </p:anim>
                                    <p:anim calcmode="lin" valueType="num">
                                      <p:cBhvr>
                                        <p:cTn id="170" dur="800" decel="100000" fill="hold"/>
                                        <p:tgtEl>
                                          <p:spTgt spid="6">
                                            <p:txEl>
                                              <p:pRg st="3" end="3"/>
                                            </p:txEl>
                                          </p:spTgt>
                                        </p:tgtEl>
                                        <p:attrNameLst>
                                          <p:attrName>ppt_y</p:attrName>
                                        </p:attrNameLst>
                                      </p:cBhvr>
                                      <p:tavLst>
                                        <p:tav tm="0">
                                          <p:val>
                                            <p:strVal val="#ppt_y-0.4"/>
                                          </p:val>
                                        </p:tav>
                                        <p:tav tm="100000">
                                          <p:val>
                                            <p:strVal val="#ppt_y+0.1"/>
                                          </p:val>
                                        </p:tav>
                                      </p:tavLst>
                                    </p:anim>
                                    <p:anim calcmode="lin" valueType="num">
                                      <p:cBhvr>
                                        <p:cTn id="171" dur="200" accel="100000" fill="hold">
                                          <p:stCondLst>
                                            <p:cond delay="800"/>
                                          </p:stCondLst>
                                        </p:cTn>
                                        <p:tgtEl>
                                          <p:spTgt spid="6">
                                            <p:txEl>
                                              <p:pRg st="3" end="3"/>
                                            </p:txEl>
                                          </p:spTgt>
                                        </p:tgtEl>
                                        <p:attrNameLst>
                                          <p:attrName>ppt_x</p:attrName>
                                        </p:attrNameLst>
                                      </p:cBhvr>
                                      <p:tavLst>
                                        <p:tav tm="0">
                                          <p:val>
                                            <p:strVal val="#ppt_x-0.05"/>
                                          </p:val>
                                        </p:tav>
                                        <p:tav tm="100000">
                                          <p:val>
                                            <p:strVal val="#ppt_x"/>
                                          </p:val>
                                        </p:tav>
                                      </p:tavLst>
                                    </p:anim>
                                    <p:anim calcmode="lin" valueType="num">
                                      <p:cBhvr>
                                        <p:cTn id="172" dur="200" accel="100000" fill="hold">
                                          <p:stCondLst>
                                            <p:cond delay="800"/>
                                          </p:stCondLst>
                                        </p:cTn>
                                        <p:tgtEl>
                                          <p:spTgt spid="6">
                                            <p:txEl>
                                              <p:pRg st="3" end="3"/>
                                            </p:txEl>
                                          </p:spTgt>
                                        </p:tgtEl>
                                        <p:attrNameLst>
                                          <p:attrName>ppt_y</p:attrName>
                                        </p:attrNameLst>
                                      </p:cBhvr>
                                      <p:tavLst>
                                        <p:tav tm="0">
                                          <p:val>
                                            <p:strVal val="#ppt_y+0.1"/>
                                          </p:val>
                                        </p:tav>
                                        <p:tav tm="100000">
                                          <p:val>
                                            <p:strVal val="#ppt_y"/>
                                          </p:val>
                                        </p:tav>
                                      </p:tavLst>
                                    </p:anim>
                                  </p:childTnLst>
                                </p:cTn>
                              </p:par>
                              <p:par>
                                <p:cTn id="173" presetID="30" presetClass="entr" presetSubtype="0" fill="hold" nodeType="withEffect">
                                  <p:stCondLst>
                                    <p:cond delay="0"/>
                                  </p:stCondLst>
                                  <p:childTnLst>
                                    <p:set>
                                      <p:cBhvr>
                                        <p:cTn id="174" dur="1" fill="hold">
                                          <p:stCondLst>
                                            <p:cond delay="0"/>
                                          </p:stCondLst>
                                        </p:cTn>
                                        <p:tgtEl>
                                          <p:spTgt spid="6">
                                            <p:txEl>
                                              <p:pRg st="4" end="4"/>
                                            </p:txEl>
                                          </p:spTgt>
                                        </p:tgtEl>
                                        <p:attrNameLst>
                                          <p:attrName>style.visibility</p:attrName>
                                        </p:attrNameLst>
                                      </p:cBhvr>
                                      <p:to>
                                        <p:strVal val="visible"/>
                                      </p:to>
                                    </p:set>
                                    <p:animEffect transition="in" filter="fade">
                                      <p:cBhvr>
                                        <p:cTn id="175" dur="800" decel="100000"/>
                                        <p:tgtEl>
                                          <p:spTgt spid="6">
                                            <p:txEl>
                                              <p:pRg st="4" end="4"/>
                                            </p:txEl>
                                          </p:spTgt>
                                        </p:tgtEl>
                                      </p:cBhvr>
                                    </p:animEffect>
                                    <p:anim calcmode="lin" valueType="num">
                                      <p:cBhvr>
                                        <p:cTn id="176" dur="800" decel="100000" fill="hold"/>
                                        <p:tgtEl>
                                          <p:spTgt spid="6">
                                            <p:txEl>
                                              <p:pRg st="4" end="4"/>
                                            </p:txEl>
                                          </p:spTgt>
                                        </p:tgtEl>
                                        <p:attrNameLst>
                                          <p:attrName>style.rotation</p:attrName>
                                        </p:attrNameLst>
                                      </p:cBhvr>
                                      <p:tavLst>
                                        <p:tav tm="0">
                                          <p:val>
                                            <p:fltVal val="-90"/>
                                          </p:val>
                                        </p:tav>
                                        <p:tav tm="100000">
                                          <p:val>
                                            <p:fltVal val="0"/>
                                          </p:val>
                                        </p:tav>
                                      </p:tavLst>
                                    </p:anim>
                                    <p:anim calcmode="lin" valueType="num">
                                      <p:cBhvr>
                                        <p:cTn id="177" dur="800" decel="100000" fill="hold"/>
                                        <p:tgtEl>
                                          <p:spTgt spid="6">
                                            <p:txEl>
                                              <p:pRg st="4" end="4"/>
                                            </p:txEl>
                                          </p:spTgt>
                                        </p:tgtEl>
                                        <p:attrNameLst>
                                          <p:attrName>ppt_x</p:attrName>
                                        </p:attrNameLst>
                                      </p:cBhvr>
                                      <p:tavLst>
                                        <p:tav tm="0">
                                          <p:val>
                                            <p:strVal val="#ppt_x+0.4"/>
                                          </p:val>
                                        </p:tav>
                                        <p:tav tm="100000">
                                          <p:val>
                                            <p:strVal val="#ppt_x-0.05"/>
                                          </p:val>
                                        </p:tav>
                                      </p:tavLst>
                                    </p:anim>
                                    <p:anim calcmode="lin" valueType="num">
                                      <p:cBhvr>
                                        <p:cTn id="178" dur="800" decel="100000" fill="hold"/>
                                        <p:tgtEl>
                                          <p:spTgt spid="6">
                                            <p:txEl>
                                              <p:pRg st="4" end="4"/>
                                            </p:txEl>
                                          </p:spTgt>
                                        </p:tgtEl>
                                        <p:attrNameLst>
                                          <p:attrName>ppt_y</p:attrName>
                                        </p:attrNameLst>
                                      </p:cBhvr>
                                      <p:tavLst>
                                        <p:tav tm="0">
                                          <p:val>
                                            <p:strVal val="#ppt_y-0.4"/>
                                          </p:val>
                                        </p:tav>
                                        <p:tav tm="100000">
                                          <p:val>
                                            <p:strVal val="#ppt_y+0.1"/>
                                          </p:val>
                                        </p:tav>
                                      </p:tavLst>
                                    </p:anim>
                                    <p:anim calcmode="lin" valueType="num">
                                      <p:cBhvr>
                                        <p:cTn id="179" dur="200" accel="100000" fill="hold">
                                          <p:stCondLst>
                                            <p:cond delay="800"/>
                                          </p:stCondLst>
                                        </p:cTn>
                                        <p:tgtEl>
                                          <p:spTgt spid="6">
                                            <p:txEl>
                                              <p:pRg st="4" end="4"/>
                                            </p:txEl>
                                          </p:spTgt>
                                        </p:tgtEl>
                                        <p:attrNameLst>
                                          <p:attrName>ppt_x</p:attrName>
                                        </p:attrNameLst>
                                      </p:cBhvr>
                                      <p:tavLst>
                                        <p:tav tm="0">
                                          <p:val>
                                            <p:strVal val="#ppt_x-0.05"/>
                                          </p:val>
                                        </p:tav>
                                        <p:tav tm="100000">
                                          <p:val>
                                            <p:strVal val="#ppt_x"/>
                                          </p:val>
                                        </p:tav>
                                      </p:tavLst>
                                    </p:anim>
                                    <p:anim calcmode="lin" valueType="num">
                                      <p:cBhvr>
                                        <p:cTn id="180" dur="200" accel="100000" fill="hold">
                                          <p:stCondLst>
                                            <p:cond delay="800"/>
                                          </p:stCondLst>
                                        </p:cTn>
                                        <p:tgtEl>
                                          <p:spTgt spid="6">
                                            <p:txEl>
                                              <p:pRg st="4" end="4"/>
                                            </p:txEl>
                                          </p:spTgt>
                                        </p:tgtEl>
                                        <p:attrNameLst>
                                          <p:attrName>ppt_y</p:attrName>
                                        </p:attrNameLst>
                                      </p:cBhvr>
                                      <p:tavLst>
                                        <p:tav tm="0">
                                          <p:val>
                                            <p:strVal val="#ppt_y+0.1"/>
                                          </p:val>
                                        </p:tav>
                                        <p:tav tm="100000">
                                          <p:val>
                                            <p:strVal val="#ppt_y"/>
                                          </p:val>
                                        </p:tav>
                                      </p:tavLst>
                                    </p:anim>
                                  </p:childTnLst>
                                </p:cTn>
                              </p:par>
                              <p:par>
                                <p:cTn id="181" presetID="30" presetClass="entr" presetSubtype="0" fill="hold" nodeType="withEffect">
                                  <p:stCondLst>
                                    <p:cond delay="0"/>
                                  </p:stCondLst>
                                  <p:childTnLst>
                                    <p:set>
                                      <p:cBhvr>
                                        <p:cTn id="182" dur="1" fill="hold">
                                          <p:stCondLst>
                                            <p:cond delay="0"/>
                                          </p:stCondLst>
                                        </p:cTn>
                                        <p:tgtEl>
                                          <p:spTgt spid="6">
                                            <p:txEl>
                                              <p:pRg st="5" end="5"/>
                                            </p:txEl>
                                          </p:spTgt>
                                        </p:tgtEl>
                                        <p:attrNameLst>
                                          <p:attrName>style.visibility</p:attrName>
                                        </p:attrNameLst>
                                      </p:cBhvr>
                                      <p:to>
                                        <p:strVal val="visible"/>
                                      </p:to>
                                    </p:set>
                                    <p:animEffect transition="in" filter="fade">
                                      <p:cBhvr>
                                        <p:cTn id="183" dur="800" decel="100000"/>
                                        <p:tgtEl>
                                          <p:spTgt spid="6">
                                            <p:txEl>
                                              <p:pRg st="5" end="5"/>
                                            </p:txEl>
                                          </p:spTgt>
                                        </p:tgtEl>
                                      </p:cBhvr>
                                    </p:animEffect>
                                    <p:anim calcmode="lin" valueType="num">
                                      <p:cBhvr>
                                        <p:cTn id="184" dur="800" decel="100000" fill="hold"/>
                                        <p:tgtEl>
                                          <p:spTgt spid="6">
                                            <p:txEl>
                                              <p:pRg st="5" end="5"/>
                                            </p:txEl>
                                          </p:spTgt>
                                        </p:tgtEl>
                                        <p:attrNameLst>
                                          <p:attrName>style.rotation</p:attrName>
                                        </p:attrNameLst>
                                      </p:cBhvr>
                                      <p:tavLst>
                                        <p:tav tm="0">
                                          <p:val>
                                            <p:fltVal val="-90"/>
                                          </p:val>
                                        </p:tav>
                                        <p:tav tm="100000">
                                          <p:val>
                                            <p:fltVal val="0"/>
                                          </p:val>
                                        </p:tav>
                                      </p:tavLst>
                                    </p:anim>
                                    <p:anim calcmode="lin" valueType="num">
                                      <p:cBhvr>
                                        <p:cTn id="185" dur="800" decel="100000" fill="hold"/>
                                        <p:tgtEl>
                                          <p:spTgt spid="6">
                                            <p:txEl>
                                              <p:pRg st="5" end="5"/>
                                            </p:txEl>
                                          </p:spTgt>
                                        </p:tgtEl>
                                        <p:attrNameLst>
                                          <p:attrName>ppt_x</p:attrName>
                                        </p:attrNameLst>
                                      </p:cBhvr>
                                      <p:tavLst>
                                        <p:tav tm="0">
                                          <p:val>
                                            <p:strVal val="#ppt_x+0.4"/>
                                          </p:val>
                                        </p:tav>
                                        <p:tav tm="100000">
                                          <p:val>
                                            <p:strVal val="#ppt_x-0.05"/>
                                          </p:val>
                                        </p:tav>
                                      </p:tavLst>
                                    </p:anim>
                                    <p:anim calcmode="lin" valueType="num">
                                      <p:cBhvr>
                                        <p:cTn id="186" dur="800" decel="100000" fill="hold"/>
                                        <p:tgtEl>
                                          <p:spTgt spid="6">
                                            <p:txEl>
                                              <p:pRg st="5" end="5"/>
                                            </p:txEl>
                                          </p:spTgt>
                                        </p:tgtEl>
                                        <p:attrNameLst>
                                          <p:attrName>ppt_y</p:attrName>
                                        </p:attrNameLst>
                                      </p:cBhvr>
                                      <p:tavLst>
                                        <p:tav tm="0">
                                          <p:val>
                                            <p:strVal val="#ppt_y-0.4"/>
                                          </p:val>
                                        </p:tav>
                                        <p:tav tm="100000">
                                          <p:val>
                                            <p:strVal val="#ppt_y+0.1"/>
                                          </p:val>
                                        </p:tav>
                                      </p:tavLst>
                                    </p:anim>
                                    <p:anim calcmode="lin" valueType="num">
                                      <p:cBhvr>
                                        <p:cTn id="187" dur="200" accel="100000" fill="hold">
                                          <p:stCondLst>
                                            <p:cond delay="800"/>
                                          </p:stCondLst>
                                        </p:cTn>
                                        <p:tgtEl>
                                          <p:spTgt spid="6">
                                            <p:txEl>
                                              <p:pRg st="5" end="5"/>
                                            </p:txEl>
                                          </p:spTgt>
                                        </p:tgtEl>
                                        <p:attrNameLst>
                                          <p:attrName>ppt_x</p:attrName>
                                        </p:attrNameLst>
                                      </p:cBhvr>
                                      <p:tavLst>
                                        <p:tav tm="0">
                                          <p:val>
                                            <p:strVal val="#ppt_x-0.05"/>
                                          </p:val>
                                        </p:tav>
                                        <p:tav tm="100000">
                                          <p:val>
                                            <p:strVal val="#ppt_x"/>
                                          </p:val>
                                        </p:tav>
                                      </p:tavLst>
                                    </p:anim>
                                    <p:anim calcmode="lin" valueType="num">
                                      <p:cBhvr>
                                        <p:cTn id="188" dur="200" accel="100000" fill="hold">
                                          <p:stCondLst>
                                            <p:cond delay="800"/>
                                          </p:stCondLst>
                                        </p:cTn>
                                        <p:tgtEl>
                                          <p:spTgt spid="6">
                                            <p:txEl>
                                              <p:pRg st="5" end="5"/>
                                            </p:txEl>
                                          </p:spTgt>
                                        </p:tgtEl>
                                        <p:attrNameLst>
                                          <p:attrName>ppt_y</p:attrName>
                                        </p:attrNameLst>
                                      </p:cBhvr>
                                      <p:tavLst>
                                        <p:tav tm="0">
                                          <p:val>
                                            <p:strVal val="#ppt_y+0.1"/>
                                          </p:val>
                                        </p:tav>
                                        <p:tav tm="100000">
                                          <p:val>
                                            <p:strVal val="#ppt_y"/>
                                          </p:val>
                                        </p:tav>
                                      </p:tavLst>
                                    </p:anim>
                                  </p:childTnLst>
                                </p:cTn>
                              </p:par>
                              <p:par>
                                <p:cTn id="189" presetID="30" presetClass="entr" presetSubtype="0" fill="hold" nodeType="withEffect">
                                  <p:stCondLst>
                                    <p:cond delay="0"/>
                                  </p:stCondLst>
                                  <p:childTnLst>
                                    <p:set>
                                      <p:cBhvr>
                                        <p:cTn id="190" dur="1" fill="hold">
                                          <p:stCondLst>
                                            <p:cond delay="0"/>
                                          </p:stCondLst>
                                        </p:cTn>
                                        <p:tgtEl>
                                          <p:spTgt spid="6">
                                            <p:txEl>
                                              <p:pRg st="6" end="6"/>
                                            </p:txEl>
                                          </p:spTgt>
                                        </p:tgtEl>
                                        <p:attrNameLst>
                                          <p:attrName>style.visibility</p:attrName>
                                        </p:attrNameLst>
                                      </p:cBhvr>
                                      <p:to>
                                        <p:strVal val="visible"/>
                                      </p:to>
                                    </p:set>
                                    <p:animEffect transition="in" filter="fade">
                                      <p:cBhvr>
                                        <p:cTn id="191" dur="800" decel="100000"/>
                                        <p:tgtEl>
                                          <p:spTgt spid="6">
                                            <p:txEl>
                                              <p:pRg st="6" end="6"/>
                                            </p:txEl>
                                          </p:spTgt>
                                        </p:tgtEl>
                                      </p:cBhvr>
                                    </p:animEffect>
                                    <p:anim calcmode="lin" valueType="num">
                                      <p:cBhvr>
                                        <p:cTn id="192" dur="800" decel="100000" fill="hold"/>
                                        <p:tgtEl>
                                          <p:spTgt spid="6">
                                            <p:txEl>
                                              <p:pRg st="6" end="6"/>
                                            </p:txEl>
                                          </p:spTgt>
                                        </p:tgtEl>
                                        <p:attrNameLst>
                                          <p:attrName>style.rotation</p:attrName>
                                        </p:attrNameLst>
                                      </p:cBhvr>
                                      <p:tavLst>
                                        <p:tav tm="0">
                                          <p:val>
                                            <p:fltVal val="-90"/>
                                          </p:val>
                                        </p:tav>
                                        <p:tav tm="100000">
                                          <p:val>
                                            <p:fltVal val="0"/>
                                          </p:val>
                                        </p:tav>
                                      </p:tavLst>
                                    </p:anim>
                                    <p:anim calcmode="lin" valueType="num">
                                      <p:cBhvr>
                                        <p:cTn id="193" dur="800" decel="100000" fill="hold"/>
                                        <p:tgtEl>
                                          <p:spTgt spid="6">
                                            <p:txEl>
                                              <p:pRg st="6" end="6"/>
                                            </p:txEl>
                                          </p:spTgt>
                                        </p:tgtEl>
                                        <p:attrNameLst>
                                          <p:attrName>ppt_x</p:attrName>
                                        </p:attrNameLst>
                                      </p:cBhvr>
                                      <p:tavLst>
                                        <p:tav tm="0">
                                          <p:val>
                                            <p:strVal val="#ppt_x+0.4"/>
                                          </p:val>
                                        </p:tav>
                                        <p:tav tm="100000">
                                          <p:val>
                                            <p:strVal val="#ppt_x-0.05"/>
                                          </p:val>
                                        </p:tav>
                                      </p:tavLst>
                                    </p:anim>
                                    <p:anim calcmode="lin" valueType="num">
                                      <p:cBhvr>
                                        <p:cTn id="194" dur="800" decel="100000" fill="hold"/>
                                        <p:tgtEl>
                                          <p:spTgt spid="6">
                                            <p:txEl>
                                              <p:pRg st="6" end="6"/>
                                            </p:txEl>
                                          </p:spTgt>
                                        </p:tgtEl>
                                        <p:attrNameLst>
                                          <p:attrName>ppt_y</p:attrName>
                                        </p:attrNameLst>
                                      </p:cBhvr>
                                      <p:tavLst>
                                        <p:tav tm="0">
                                          <p:val>
                                            <p:strVal val="#ppt_y-0.4"/>
                                          </p:val>
                                        </p:tav>
                                        <p:tav tm="100000">
                                          <p:val>
                                            <p:strVal val="#ppt_y+0.1"/>
                                          </p:val>
                                        </p:tav>
                                      </p:tavLst>
                                    </p:anim>
                                    <p:anim calcmode="lin" valueType="num">
                                      <p:cBhvr>
                                        <p:cTn id="195" dur="200" accel="100000" fill="hold">
                                          <p:stCondLst>
                                            <p:cond delay="800"/>
                                          </p:stCondLst>
                                        </p:cTn>
                                        <p:tgtEl>
                                          <p:spTgt spid="6">
                                            <p:txEl>
                                              <p:pRg st="6" end="6"/>
                                            </p:txEl>
                                          </p:spTgt>
                                        </p:tgtEl>
                                        <p:attrNameLst>
                                          <p:attrName>ppt_x</p:attrName>
                                        </p:attrNameLst>
                                      </p:cBhvr>
                                      <p:tavLst>
                                        <p:tav tm="0">
                                          <p:val>
                                            <p:strVal val="#ppt_x-0.05"/>
                                          </p:val>
                                        </p:tav>
                                        <p:tav tm="100000">
                                          <p:val>
                                            <p:strVal val="#ppt_x"/>
                                          </p:val>
                                        </p:tav>
                                      </p:tavLst>
                                    </p:anim>
                                    <p:anim calcmode="lin" valueType="num">
                                      <p:cBhvr>
                                        <p:cTn id="196" dur="200" accel="100000" fill="hold">
                                          <p:stCondLst>
                                            <p:cond delay="800"/>
                                          </p:stCondLst>
                                        </p:cTn>
                                        <p:tgtEl>
                                          <p:spTgt spid="6">
                                            <p:txEl>
                                              <p:pRg st="6" end="6"/>
                                            </p:txEl>
                                          </p:spTgt>
                                        </p:tgtEl>
                                        <p:attrNameLst>
                                          <p:attrName>ppt_y</p:attrName>
                                        </p:attrNameLst>
                                      </p:cBhvr>
                                      <p:tavLst>
                                        <p:tav tm="0">
                                          <p:val>
                                            <p:strVal val="#ppt_y+0.1"/>
                                          </p:val>
                                        </p:tav>
                                        <p:tav tm="100000">
                                          <p:val>
                                            <p:strVal val="#ppt_y"/>
                                          </p:val>
                                        </p:tav>
                                      </p:tavLst>
                                    </p:anim>
                                  </p:childTnLst>
                                </p:cTn>
                              </p:par>
                              <p:par>
                                <p:cTn id="197" presetID="30" presetClass="entr" presetSubtype="0" fill="hold" nodeType="withEffect">
                                  <p:stCondLst>
                                    <p:cond delay="0"/>
                                  </p:stCondLst>
                                  <p:childTnLst>
                                    <p:set>
                                      <p:cBhvr>
                                        <p:cTn id="198" dur="1" fill="hold">
                                          <p:stCondLst>
                                            <p:cond delay="0"/>
                                          </p:stCondLst>
                                        </p:cTn>
                                        <p:tgtEl>
                                          <p:spTgt spid="6">
                                            <p:txEl>
                                              <p:pRg st="7" end="7"/>
                                            </p:txEl>
                                          </p:spTgt>
                                        </p:tgtEl>
                                        <p:attrNameLst>
                                          <p:attrName>style.visibility</p:attrName>
                                        </p:attrNameLst>
                                      </p:cBhvr>
                                      <p:to>
                                        <p:strVal val="visible"/>
                                      </p:to>
                                    </p:set>
                                    <p:animEffect transition="in" filter="fade">
                                      <p:cBhvr>
                                        <p:cTn id="199" dur="800" decel="100000"/>
                                        <p:tgtEl>
                                          <p:spTgt spid="6">
                                            <p:txEl>
                                              <p:pRg st="7" end="7"/>
                                            </p:txEl>
                                          </p:spTgt>
                                        </p:tgtEl>
                                      </p:cBhvr>
                                    </p:animEffect>
                                    <p:anim calcmode="lin" valueType="num">
                                      <p:cBhvr>
                                        <p:cTn id="200" dur="800" decel="100000" fill="hold"/>
                                        <p:tgtEl>
                                          <p:spTgt spid="6">
                                            <p:txEl>
                                              <p:pRg st="7" end="7"/>
                                            </p:txEl>
                                          </p:spTgt>
                                        </p:tgtEl>
                                        <p:attrNameLst>
                                          <p:attrName>style.rotation</p:attrName>
                                        </p:attrNameLst>
                                      </p:cBhvr>
                                      <p:tavLst>
                                        <p:tav tm="0">
                                          <p:val>
                                            <p:fltVal val="-90"/>
                                          </p:val>
                                        </p:tav>
                                        <p:tav tm="100000">
                                          <p:val>
                                            <p:fltVal val="0"/>
                                          </p:val>
                                        </p:tav>
                                      </p:tavLst>
                                    </p:anim>
                                    <p:anim calcmode="lin" valueType="num">
                                      <p:cBhvr>
                                        <p:cTn id="201" dur="800" decel="100000" fill="hold"/>
                                        <p:tgtEl>
                                          <p:spTgt spid="6">
                                            <p:txEl>
                                              <p:pRg st="7" end="7"/>
                                            </p:txEl>
                                          </p:spTgt>
                                        </p:tgtEl>
                                        <p:attrNameLst>
                                          <p:attrName>ppt_x</p:attrName>
                                        </p:attrNameLst>
                                      </p:cBhvr>
                                      <p:tavLst>
                                        <p:tav tm="0">
                                          <p:val>
                                            <p:strVal val="#ppt_x+0.4"/>
                                          </p:val>
                                        </p:tav>
                                        <p:tav tm="100000">
                                          <p:val>
                                            <p:strVal val="#ppt_x-0.05"/>
                                          </p:val>
                                        </p:tav>
                                      </p:tavLst>
                                    </p:anim>
                                    <p:anim calcmode="lin" valueType="num">
                                      <p:cBhvr>
                                        <p:cTn id="202" dur="800" decel="100000" fill="hold"/>
                                        <p:tgtEl>
                                          <p:spTgt spid="6">
                                            <p:txEl>
                                              <p:pRg st="7" end="7"/>
                                            </p:txEl>
                                          </p:spTgt>
                                        </p:tgtEl>
                                        <p:attrNameLst>
                                          <p:attrName>ppt_y</p:attrName>
                                        </p:attrNameLst>
                                      </p:cBhvr>
                                      <p:tavLst>
                                        <p:tav tm="0">
                                          <p:val>
                                            <p:strVal val="#ppt_y-0.4"/>
                                          </p:val>
                                        </p:tav>
                                        <p:tav tm="100000">
                                          <p:val>
                                            <p:strVal val="#ppt_y+0.1"/>
                                          </p:val>
                                        </p:tav>
                                      </p:tavLst>
                                    </p:anim>
                                    <p:anim calcmode="lin" valueType="num">
                                      <p:cBhvr>
                                        <p:cTn id="203" dur="200" accel="100000" fill="hold">
                                          <p:stCondLst>
                                            <p:cond delay="800"/>
                                          </p:stCondLst>
                                        </p:cTn>
                                        <p:tgtEl>
                                          <p:spTgt spid="6">
                                            <p:txEl>
                                              <p:pRg st="7" end="7"/>
                                            </p:txEl>
                                          </p:spTgt>
                                        </p:tgtEl>
                                        <p:attrNameLst>
                                          <p:attrName>ppt_x</p:attrName>
                                        </p:attrNameLst>
                                      </p:cBhvr>
                                      <p:tavLst>
                                        <p:tav tm="0">
                                          <p:val>
                                            <p:strVal val="#ppt_x-0.05"/>
                                          </p:val>
                                        </p:tav>
                                        <p:tav tm="100000">
                                          <p:val>
                                            <p:strVal val="#ppt_x"/>
                                          </p:val>
                                        </p:tav>
                                      </p:tavLst>
                                    </p:anim>
                                    <p:anim calcmode="lin" valueType="num">
                                      <p:cBhvr>
                                        <p:cTn id="204" dur="200" accel="100000" fill="hold">
                                          <p:stCondLst>
                                            <p:cond delay="800"/>
                                          </p:stCondLst>
                                        </p:cTn>
                                        <p:tgtEl>
                                          <p:spTgt spid="6">
                                            <p:txEl>
                                              <p:pRg st="7" end="7"/>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BE360D-2E89-4E34-9A99-B18EDEBA3F0F}"/>
              </a:ext>
            </a:extLst>
          </p:cNvPr>
          <p:cNvSpPr>
            <a:spLocks noGrp="1"/>
          </p:cNvSpPr>
          <p:nvPr>
            <p:ph type="title"/>
          </p:nvPr>
        </p:nvSpPr>
        <p:spPr>
          <a:xfrm>
            <a:off x="3317045" y="232915"/>
            <a:ext cx="8610600" cy="1293028"/>
          </a:xfrm>
        </p:spPr>
        <p:txBody>
          <a:bodyPr>
            <a:normAutofit/>
          </a:bodyPr>
          <a:lstStyle/>
          <a:p>
            <a:r>
              <a:rPr lang="en-GB" sz="2000" dirty="0"/>
              <a:t>Brief History and development of British English 19C </a:t>
            </a:r>
          </a:p>
        </p:txBody>
      </p:sp>
      <p:sp>
        <p:nvSpPr>
          <p:cNvPr id="3" name="Content Placeholder 2">
            <a:extLst>
              <a:ext uri="{FF2B5EF4-FFF2-40B4-BE49-F238E27FC236}">
                <a16:creationId xmlns="" xmlns:a16="http://schemas.microsoft.com/office/drawing/2014/main" id="{8C07D80A-B8E0-4044-9A9B-0028C4536D22}"/>
              </a:ext>
            </a:extLst>
          </p:cNvPr>
          <p:cNvSpPr>
            <a:spLocks noGrp="1"/>
          </p:cNvSpPr>
          <p:nvPr>
            <p:ph idx="1"/>
          </p:nvPr>
        </p:nvSpPr>
        <p:spPr>
          <a:xfrm>
            <a:off x="487680" y="1525943"/>
            <a:ext cx="11247121" cy="4976457"/>
          </a:xfrm>
        </p:spPr>
        <p:txBody>
          <a:bodyPr>
            <a:normAutofit/>
          </a:bodyPr>
          <a:lstStyle/>
          <a:p>
            <a:r>
              <a:rPr lang="en-GB" sz="1900" dirty="0"/>
              <a:t>1800 - 1900 Industrialization, urbanization, emergence of new technologies and scientific discoveries as well as education increased</a:t>
            </a:r>
          </a:p>
          <a:p>
            <a:r>
              <a:rPr lang="en-GB" sz="1900" dirty="0"/>
              <a:t>Industrialisation refers to the development of machine production of goods and new energy resources. </a:t>
            </a:r>
          </a:p>
          <a:p>
            <a:r>
              <a:rPr lang="en-GB" sz="1900" dirty="0"/>
              <a:t>New words were coined for  new products, machines and processes that were developed at this time </a:t>
            </a:r>
          </a:p>
          <a:p>
            <a:r>
              <a:rPr lang="en-GB" sz="1900" dirty="0"/>
              <a:t>The industrial and scientific advances created a need for neologisms which derived from Greek and Latin roots.</a:t>
            </a:r>
          </a:p>
          <a:p>
            <a:r>
              <a:rPr lang="en-GB" sz="1900" dirty="0"/>
              <a:t>In the 19</a:t>
            </a:r>
            <a:r>
              <a:rPr lang="en-GB" sz="1900" baseline="30000" dirty="0"/>
              <a:t>th</a:t>
            </a:r>
            <a:r>
              <a:rPr lang="en-GB" sz="1900" dirty="0"/>
              <a:t> century there was a rise of the progressive passive</a:t>
            </a:r>
          </a:p>
          <a:p>
            <a:r>
              <a:rPr lang="en-GB" sz="1900" i="1" dirty="0"/>
              <a:t>Received Pronunciation </a:t>
            </a:r>
            <a:r>
              <a:rPr lang="en-GB" sz="1900" dirty="0"/>
              <a:t>(often associated with SE of England) became the accent associated with prestige &amp; good education. </a:t>
            </a:r>
          </a:p>
          <a:p>
            <a:r>
              <a:rPr lang="en-GB" sz="1900" dirty="0"/>
              <a:t>In the Midlands the diphthongs in words like ‘throat’ and ‘stone’ were kept apart whereas in RP they fell together</a:t>
            </a:r>
          </a:p>
          <a:p>
            <a:endParaRPr lang="en-GB" sz="1900" dirty="0"/>
          </a:p>
          <a:p>
            <a:endParaRPr lang="en-GB" sz="1900" dirty="0"/>
          </a:p>
          <a:p>
            <a:endParaRPr lang="en-GB" sz="1600" dirty="0"/>
          </a:p>
          <a:p>
            <a:pPr marL="0" indent="0">
              <a:buNone/>
            </a:pPr>
            <a:endParaRPr lang="en-GB" sz="1600" dirty="0"/>
          </a:p>
        </p:txBody>
      </p:sp>
    </p:spTree>
    <p:extLst>
      <p:ext uri="{BB962C8B-B14F-4D97-AF65-F5344CB8AC3E}">
        <p14:creationId xmlns:p14="http://schemas.microsoft.com/office/powerpoint/2010/main" val="1878740227"/>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E3E910-2A68-43D5-AB48-C1AB08FE743C}"/>
              </a:ext>
            </a:extLst>
          </p:cNvPr>
          <p:cNvSpPr>
            <a:spLocks noGrp="1"/>
          </p:cNvSpPr>
          <p:nvPr>
            <p:ph type="title"/>
          </p:nvPr>
        </p:nvSpPr>
        <p:spPr>
          <a:xfrm>
            <a:off x="5782894" y="98868"/>
            <a:ext cx="5212436" cy="841735"/>
          </a:xfrm>
        </p:spPr>
        <p:txBody>
          <a:bodyPr>
            <a:normAutofit fontScale="90000"/>
          </a:bodyPr>
          <a:lstStyle/>
          <a:p>
            <a:r>
              <a:rPr lang="en-GB" dirty="0"/>
              <a:t>Webster &amp; Johnson</a:t>
            </a:r>
          </a:p>
        </p:txBody>
      </p:sp>
      <p:sp>
        <p:nvSpPr>
          <p:cNvPr id="5" name="Rectangle 4">
            <a:extLst>
              <a:ext uri="{FF2B5EF4-FFF2-40B4-BE49-F238E27FC236}">
                <a16:creationId xmlns="" xmlns:a16="http://schemas.microsoft.com/office/drawing/2014/main" id="{EE101577-72B8-4C9D-AC28-B070120E887D}"/>
              </a:ext>
            </a:extLst>
          </p:cNvPr>
          <p:cNvSpPr/>
          <p:nvPr/>
        </p:nvSpPr>
        <p:spPr>
          <a:xfrm>
            <a:off x="285115" y="2895898"/>
            <a:ext cx="3840480" cy="3693319"/>
          </a:xfrm>
          <a:prstGeom prst="rect">
            <a:avLst/>
          </a:prstGeom>
        </p:spPr>
        <p:txBody>
          <a:bodyPr wrap="square">
            <a:spAutoFit/>
          </a:bodyPr>
          <a:lstStyle/>
          <a:p>
            <a:r>
              <a:rPr lang="en-GB" dirty="0"/>
              <a:t>Noah Webster (American lexicographer)  is most notable for his work - </a:t>
            </a:r>
            <a:r>
              <a:rPr lang="en-GB" i="1" dirty="0"/>
              <a:t>The American dictionary of English language</a:t>
            </a:r>
            <a:r>
              <a:rPr lang="en-GB" dirty="0"/>
              <a:t> which aimed to show American English developing differently from British English. His work was held to similar esteem as Samuel Johnson’s. Webster reformed the spelling of the British Language so it had a distinct American identity and was ultimately easier to understand. </a:t>
            </a:r>
          </a:p>
        </p:txBody>
      </p:sp>
      <p:sp>
        <p:nvSpPr>
          <p:cNvPr id="8" name="Rectangle 7">
            <a:extLst>
              <a:ext uri="{FF2B5EF4-FFF2-40B4-BE49-F238E27FC236}">
                <a16:creationId xmlns="" xmlns:a16="http://schemas.microsoft.com/office/drawing/2014/main" id="{DB8B56BB-C2B2-4478-B422-C69340C4DEFF}"/>
              </a:ext>
            </a:extLst>
          </p:cNvPr>
          <p:cNvSpPr/>
          <p:nvPr/>
        </p:nvSpPr>
        <p:spPr>
          <a:xfrm>
            <a:off x="5362229" y="1313305"/>
            <a:ext cx="6831021" cy="2585323"/>
          </a:xfrm>
          <a:prstGeom prst="rect">
            <a:avLst/>
          </a:prstGeom>
        </p:spPr>
        <p:txBody>
          <a:bodyPr wrap="square">
            <a:spAutoFit/>
          </a:bodyPr>
          <a:lstStyle/>
          <a:p>
            <a:r>
              <a:rPr lang="en-GB" dirty="0"/>
              <a:t>Samuel Johnson’s (English author) dictionary, 1755 was the most comprehensive of its time and has had a great influence in the English Speaking World. </a:t>
            </a:r>
          </a:p>
          <a:p>
            <a:pPr marL="285750" indent="-285750">
              <a:buFont typeface="Arial"/>
              <a:buChar char="•"/>
            </a:pPr>
            <a:r>
              <a:rPr lang="en-GB" dirty="0" smtClean="0"/>
              <a:t>He </a:t>
            </a:r>
            <a:r>
              <a:rPr lang="en-GB" dirty="0"/>
              <a:t>focused on changing homographs to alternative spellings to reflect meaning.</a:t>
            </a:r>
          </a:p>
          <a:p>
            <a:pPr marL="285750" indent="-285750">
              <a:buFont typeface="Arial"/>
              <a:buChar char="•"/>
            </a:pPr>
            <a:r>
              <a:rPr lang="en-GB" dirty="0" smtClean="0"/>
              <a:t>Wasn’t </a:t>
            </a:r>
            <a:r>
              <a:rPr lang="en-GB" dirty="0"/>
              <a:t>interested in reform</a:t>
            </a:r>
          </a:p>
          <a:p>
            <a:pPr marL="285750" indent="-285750">
              <a:buFont typeface="Arial"/>
              <a:buChar char="•"/>
            </a:pPr>
            <a:r>
              <a:rPr lang="en-GB" dirty="0" smtClean="0"/>
              <a:t>No </a:t>
            </a:r>
            <a:r>
              <a:rPr lang="en-GB" dirty="0"/>
              <a:t>longer a ‘k’ in many words </a:t>
            </a:r>
            <a:r>
              <a:rPr lang="en-GB" dirty="0" err="1"/>
              <a:t>eg</a:t>
            </a:r>
            <a:r>
              <a:rPr lang="en-GB" dirty="0"/>
              <a:t>.’</a:t>
            </a:r>
            <a:r>
              <a:rPr lang="en-GB" dirty="0" err="1"/>
              <a:t>musick</a:t>
            </a:r>
            <a:r>
              <a:rPr lang="en-GB" dirty="0"/>
              <a:t>’ due to his influence.</a:t>
            </a:r>
          </a:p>
          <a:p>
            <a:endParaRPr lang="en-GB" dirty="0"/>
          </a:p>
        </p:txBody>
      </p:sp>
      <p:pic>
        <p:nvPicPr>
          <p:cNvPr id="12" name="Picture 11">
            <a:extLst>
              <a:ext uri="{FF2B5EF4-FFF2-40B4-BE49-F238E27FC236}">
                <a16:creationId xmlns="" xmlns:a16="http://schemas.microsoft.com/office/drawing/2014/main" id="{647E50B0-FBEF-478B-8615-A5A66659114F}"/>
              </a:ext>
            </a:extLst>
          </p:cNvPr>
          <p:cNvPicPr>
            <a:picLocks noChangeAspect="1"/>
          </p:cNvPicPr>
          <p:nvPr/>
        </p:nvPicPr>
        <p:blipFill>
          <a:blip r:embed="rId2"/>
          <a:stretch>
            <a:fillRect/>
          </a:stretch>
        </p:blipFill>
        <p:spPr>
          <a:xfrm>
            <a:off x="710858" y="268783"/>
            <a:ext cx="1971675" cy="2428875"/>
          </a:xfrm>
          <a:prstGeom prst="rect">
            <a:avLst/>
          </a:prstGeom>
        </p:spPr>
      </p:pic>
      <p:pic>
        <p:nvPicPr>
          <p:cNvPr id="15" name="Picture 14">
            <a:extLst>
              <a:ext uri="{FF2B5EF4-FFF2-40B4-BE49-F238E27FC236}">
                <a16:creationId xmlns="" xmlns:a16="http://schemas.microsoft.com/office/drawing/2014/main" id="{32C257BD-79DE-4AEC-94F7-30D662AFEBF1}"/>
              </a:ext>
            </a:extLst>
          </p:cNvPr>
          <p:cNvPicPr>
            <a:picLocks noChangeAspect="1"/>
          </p:cNvPicPr>
          <p:nvPr/>
        </p:nvPicPr>
        <p:blipFill>
          <a:blip r:embed="rId3"/>
          <a:stretch>
            <a:fillRect/>
          </a:stretch>
        </p:blipFill>
        <p:spPr>
          <a:xfrm>
            <a:off x="9936234" y="4412895"/>
            <a:ext cx="1817922" cy="2445105"/>
          </a:xfrm>
          <a:prstGeom prst="rect">
            <a:avLst/>
          </a:prstGeom>
        </p:spPr>
      </p:pic>
      <p:pic>
        <p:nvPicPr>
          <p:cNvPr id="10" name="Picture 9">
            <a:extLst>
              <a:ext uri="{FF2B5EF4-FFF2-40B4-BE49-F238E27FC236}">
                <a16:creationId xmlns="" xmlns:a16="http://schemas.microsoft.com/office/drawing/2014/main" id="{1EE8A9E3-3EE2-44B2-AD67-7838ED06D677}"/>
              </a:ext>
            </a:extLst>
          </p:cNvPr>
          <p:cNvPicPr>
            <a:picLocks noChangeAspect="1"/>
          </p:cNvPicPr>
          <p:nvPr/>
        </p:nvPicPr>
        <p:blipFill>
          <a:blip r:embed="rId4"/>
          <a:stretch>
            <a:fillRect/>
          </a:stretch>
        </p:blipFill>
        <p:spPr>
          <a:xfrm>
            <a:off x="7362825" y="4434314"/>
            <a:ext cx="1543050" cy="2283714"/>
          </a:xfrm>
          <a:prstGeom prst="rect">
            <a:avLst/>
          </a:prstGeom>
        </p:spPr>
      </p:pic>
      <p:sp>
        <p:nvSpPr>
          <p:cNvPr id="9" name="Rectangle 8"/>
          <p:cNvSpPr/>
          <p:nvPr/>
        </p:nvSpPr>
        <p:spPr>
          <a:xfrm>
            <a:off x="5700888" y="5801058"/>
            <a:ext cx="1411112" cy="261610"/>
          </a:xfrm>
          <a:prstGeom prst="rect">
            <a:avLst/>
          </a:prstGeom>
        </p:spPr>
        <p:txBody>
          <a:bodyPr wrap="square">
            <a:spAutoFit/>
          </a:bodyPr>
          <a:lstStyle/>
          <a:p>
            <a:r>
              <a:rPr lang="en-US" sz="1100" dirty="0"/>
              <a:t>Figure </a:t>
            </a:r>
            <a:r>
              <a:rPr lang="en-US" sz="1100" dirty="0" smtClean="0"/>
              <a:t>4/5/6.</a:t>
            </a:r>
            <a:endParaRPr lang="en-US" sz="1100" dirty="0"/>
          </a:p>
        </p:txBody>
      </p:sp>
    </p:spTree>
    <p:extLst>
      <p:ext uri="{BB962C8B-B14F-4D97-AF65-F5344CB8AC3E}">
        <p14:creationId xmlns:p14="http://schemas.microsoft.com/office/powerpoint/2010/main" val="83839379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80">
                                          <p:stCondLst>
                                            <p:cond delay="0"/>
                                          </p:stCondLst>
                                        </p:cTn>
                                        <p:tgtEl>
                                          <p:spTgt spid="5"/>
                                        </p:tgtEl>
                                      </p:cBhvr>
                                    </p:animEffect>
                                    <p:anim calcmode="lin" valueType="num">
                                      <p:cBhvr>
                                        <p:cTn id="2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0" dur="26">
                                          <p:stCondLst>
                                            <p:cond delay="650"/>
                                          </p:stCondLst>
                                        </p:cTn>
                                        <p:tgtEl>
                                          <p:spTgt spid="5"/>
                                        </p:tgtEl>
                                      </p:cBhvr>
                                      <p:to x="100000" y="60000"/>
                                    </p:animScale>
                                    <p:animScale>
                                      <p:cBhvr>
                                        <p:cTn id="31" dur="166" decel="50000">
                                          <p:stCondLst>
                                            <p:cond delay="676"/>
                                          </p:stCondLst>
                                        </p:cTn>
                                        <p:tgtEl>
                                          <p:spTgt spid="5"/>
                                        </p:tgtEl>
                                      </p:cBhvr>
                                      <p:to x="100000" y="100000"/>
                                    </p:animScale>
                                    <p:animScale>
                                      <p:cBhvr>
                                        <p:cTn id="32" dur="26">
                                          <p:stCondLst>
                                            <p:cond delay="1312"/>
                                          </p:stCondLst>
                                        </p:cTn>
                                        <p:tgtEl>
                                          <p:spTgt spid="5"/>
                                        </p:tgtEl>
                                      </p:cBhvr>
                                      <p:to x="100000" y="80000"/>
                                    </p:animScale>
                                    <p:animScale>
                                      <p:cBhvr>
                                        <p:cTn id="33" dur="166" decel="50000">
                                          <p:stCondLst>
                                            <p:cond delay="1338"/>
                                          </p:stCondLst>
                                        </p:cTn>
                                        <p:tgtEl>
                                          <p:spTgt spid="5"/>
                                        </p:tgtEl>
                                      </p:cBhvr>
                                      <p:to x="100000" y="100000"/>
                                    </p:animScale>
                                    <p:animScale>
                                      <p:cBhvr>
                                        <p:cTn id="34" dur="26">
                                          <p:stCondLst>
                                            <p:cond delay="1642"/>
                                          </p:stCondLst>
                                        </p:cTn>
                                        <p:tgtEl>
                                          <p:spTgt spid="5"/>
                                        </p:tgtEl>
                                      </p:cBhvr>
                                      <p:to x="100000" y="90000"/>
                                    </p:animScale>
                                    <p:animScale>
                                      <p:cBhvr>
                                        <p:cTn id="35" dur="166" decel="50000">
                                          <p:stCondLst>
                                            <p:cond delay="1668"/>
                                          </p:stCondLst>
                                        </p:cTn>
                                        <p:tgtEl>
                                          <p:spTgt spid="5"/>
                                        </p:tgtEl>
                                      </p:cBhvr>
                                      <p:to x="100000" y="100000"/>
                                    </p:animScale>
                                    <p:animScale>
                                      <p:cBhvr>
                                        <p:cTn id="36" dur="26">
                                          <p:stCondLst>
                                            <p:cond delay="1808"/>
                                          </p:stCondLst>
                                        </p:cTn>
                                        <p:tgtEl>
                                          <p:spTgt spid="5"/>
                                        </p:tgtEl>
                                      </p:cBhvr>
                                      <p:to x="100000" y="95000"/>
                                    </p:animScale>
                                    <p:animScale>
                                      <p:cBhvr>
                                        <p:cTn id="37" dur="166" decel="50000">
                                          <p:stCondLst>
                                            <p:cond delay="1834"/>
                                          </p:stCondLst>
                                        </p:cTn>
                                        <p:tgtEl>
                                          <p:spTgt spid="5"/>
                                        </p:tgtEl>
                                      </p:cBhvr>
                                      <p:to x="100000" y="100000"/>
                                    </p:animScale>
                                  </p:childTnLst>
                                </p:cTn>
                              </p:par>
                            </p:childTnLst>
                          </p:cTn>
                        </p:par>
                        <p:par>
                          <p:cTn id="38" fill="hold">
                            <p:stCondLst>
                              <p:cond delay="4000"/>
                            </p:stCondLst>
                            <p:childTnLst>
                              <p:par>
                                <p:cTn id="39" presetID="2" presetClass="entr" presetSubtype="4"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31" presetClass="entr" presetSubtype="0" fill="hold"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ppt_w</p:attrName>
                                        </p:attrNameLst>
                                      </p:cBhvr>
                                      <p:tavLst>
                                        <p:tav tm="0">
                                          <p:val>
                                            <p:fltVal val="0"/>
                                          </p:val>
                                        </p:tav>
                                        <p:tav tm="100000">
                                          <p:val>
                                            <p:strVal val="#ppt_w"/>
                                          </p:val>
                                        </p:tav>
                                      </p:tavLst>
                                    </p:anim>
                                    <p:anim calcmode="lin" valueType="num">
                                      <p:cBhvr>
                                        <p:cTn id="47" dur="1000" fill="hold"/>
                                        <p:tgtEl>
                                          <p:spTgt spid="10"/>
                                        </p:tgtEl>
                                        <p:attrNameLst>
                                          <p:attrName>ppt_h</p:attrName>
                                        </p:attrNameLst>
                                      </p:cBhvr>
                                      <p:tavLst>
                                        <p:tav tm="0">
                                          <p:val>
                                            <p:fltVal val="0"/>
                                          </p:val>
                                        </p:tav>
                                        <p:tav tm="100000">
                                          <p:val>
                                            <p:strVal val="#ppt_h"/>
                                          </p:val>
                                        </p:tav>
                                      </p:tavLst>
                                    </p:anim>
                                    <p:anim calcmode="lin" valueType="num">
                                      <p:cBhvr>
                                        <p:cTn id="48" dur="1000" fill="hold"/>
                                        <p:tgtEl>
                                          <p:spTgt spid="10"/>
                                        </p:tgtEl>
                                        <p:attrNameLst>
                                          <p:attrName>style.rotation</p:attrName>
                                        </p:attrNameLst>
                                      </p:cBhvr>
                                      <p:tavLst>
                                        <p:tav tm="0">
                                          <p:val>
                                            <p:fltVal val="90"/>
                                          </p:val>
                                        </p:tav>
                                        <p:tav tm="100000">
                                          <p:val>
                                            <p:fltVal val="0"/>
                                          </p:val>
                                        </p:tav>
                                      </p:tavLst>
                                    </p:anim>
                                    <p:animEffect transition="in" filter="fade">
                                      <p:cBhvr>
                                        <p:cTn id="49" dur="1000"/>
                                        <p:tgtEl>
                                          <p:spTgt spid="10"/>
                                        </p:tgtEl>
                                      </p:cBhvr>
                                    </p:animEffect>
                                  </p:childTnLst>
                                </p:cTn>
                              </p:par>
                            </p:childTnLst>
                          </p:cTn>
                        </p:par>
                        <p:par>
                          <p:cTn id="50" fill="hold">
                            <p:stCondLst>
                              <p:cond delay="5500"/>
                            </p:stCondLst>
                            <p:childTnLst>
                              <p:par>
                                <p:cTn id="51" presetID="16" presetClass="entr" presetSubtype="21"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barn(inVertical)">
                                      <p:cBhvr>
                                        <p:cTn id="5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A67C39A-0F6B-DD40-B72C-8288A0B9F62C}"/>
              </a:ext>
            </a:extLst>
          </p:cNvPr>
          <p:cNvSpPr>
            <a:spLocks noGrp="1"/>
          </p:cNvSpPr>
          <p:nvPr>
            <p:ph type="title"/>
          </p:nvPr>
        </p:nvSpPr>
        <p:spPr>
          <a:xfrm>
            <a:off x="619760" y="764373"/>
            <a:ext cx="6832600" cy="1293028"/>
          </a:xfrm>
        </p:spPr>
        <p:txBody>
          <a:bodyPr>
            <a:normAutofit/>
          </a:bodyPr>
          <a:lstStyle/>
          <a:p>
            <a:r>
              <a:rPr lang="en-US" dirty="0"/>
              <a:t>American English</a:t>
            </a:r>
          </a:p>
        </p:txBody>
      </p:sp>
      <p:sp>
        <p:nvSpPr>
          <p:cNvPr id="3" name="Content Placeholder 2">
            <a:extLst>
              <a:ext uri="{FF2B5EF4-FFF2-40B4-BE49-F238E27FC236}">
                <a16:creationId xmlns:a16="http://schemas.microsoft.com/office/drawing/2014/main" xmlns="" id="{FD3B8D11-BE6C-1D42-B4A8-DC8D74AB3B34}"/>
              </a:ext>
            </a:extLst>
          </p:cNvPr>
          <p:cNvSpPr>
            <a:spLocks noGrp="1"/>
          </p:cNvSpPr>
          <p:nvPr>
            <p:ph idx="1"/>
          </p:nvPr>
        </p:nvSpPr>
        <p:spPr>
          <a:xfrm>
            <a:off x="619760" y="2194561"/>
            <a:ext cx="6832600" cy="2159726"/>
          </a:xfrm>
        </p:spPr>
        <p:txBody>
          <a:bodyPr>
            <a:normAutofit/>
          </a:bodyPr>
          <a:lstStyle/>
          <a:p>
            <a:r>
              <a:rPr lang="en-US" dirty="0"/>
              <a:t>In terms of the ‘progress of English’, the first expedition that took place in the late 16</a:t>
            </a:r>
            <a:r>
              <a:rPr lang="en-US" baseline="30000" dirty="0"/>
              <a:t>th</a:t>
            </a:r>
            <a:r>
              <a:rPr lang="en-US" dirty="0"/>
              <a:t> Century is what renounced English as a world language.</a:t>
            </a:r>
          </a:p>
          <a:p>
            <a:r>
              <a:rPr lang="en-US" dirty="0"/>
              <a:t>The first venture failed due to conflict with the Indians.</a:t>
            </a:r>
          </a:p>
        </p:txBody>
      </p:sp>
      <p:grpSp>
        <p:nvGrpSpPr>
          <p:cNvPr id="6" name="Group 5">
            <a:extLst>
              <a:ext uri="{FF2B5EF4-FFF2-40B4-BE49-F238E27FC236}">
                <a16:creationId xmlns:a16="http://schemas.microsoft.com/office/drawing/2014/main" xmlns="" id="{83B536F0-68AE-4C4A-9DAA-DC2A23544E5B}"/>
              </a:ext>
            </a:extLst>
          </p:cNvPr>
          <p:cNvGrpSpPr/>
          <p:nvPr/>
        </p:nvGrpSpPr>
        <p:grpSpPr>
          <a:xfrm>
            <a:off x="7861237" y="2134473"/>
            <a:ext cx="3911663" cy="4456827"/>
            <a:chOff x="7861237" y="1397873"/>
            <a:chExt cx="3911663" cy="4456827"/>
          </a:xfrm>
        </p:grpSpPr>
        <p:pic>
          <p:nvPicPr>
            <p:cNvPr id="4" name="Content Placeholder 4" descr="A picture containing indoor, wall&#10;&#10;Description automatically generated">
              <a:extLst>
                <a:ext uri="{FF2B5EF4-FFF2-40B4-BE49-F238E27FC236}">
                  <a16:creationId xmlns:a16="http://schemas.microsoft.com/office/drawing/2014/main" xmlns="" id="{89FE45EB-D77B-D841-879E-5004867FE2DE}"/>
                </a:ext>
              </a:extLst>
            </p:cNvPr>
            <p:cNvPicPr>
              <a:picLocks noChangeAspect="1"/>
            </p:cNvPicPr>
            <p:nvPr/>
          </p:nvPicPr>
          <p:blipFill rotWithShape="1">
            <a:blip r:embed="rId2"/>
            <a:srcRect l="33172" t="14511" r="13302" b="52380"/>
            <a:stretch/>
          </p:blipFill>
          <p:spPr>
            <a:xfrm rot="16200000">
              <a:off x="7599187" y="1659923"/>
              <a:ext cx="4169062" cy="3644962"/>
            </a:xfrm>
            <a:prstGeom prst="rect">
              <a:avLst/>
            </a:prstGeom>
          </p:spPr>
        </p:pic>
        <p:sp>
          <p:nvSpPr>
            <p:cNvPr id="5" name="TextBox 4">
              <a:extLst>
                <a:ext uri="{FF2B5EF4-FFF2-40B4-BE49-F238E27FC236}">
                  <a16:creationId xmlns:a16="http://schemas.microsoft.com/office/drawing/2014/main" xmlns="" id="{6D72911E-510F-8B4B-92AA-CB9311C6F94A}"/>
                </a:ext>
              </a:extLst>
            </p:cNvPr>
            <p:cNvSpPr txBox="1"/>
            <p:nvPr/>
          </p:nvSpPr>
          <p:spPr>
            <a:xfrm>
              <a:off x="10033000" y="5566935"/>
              <a:ext cx="1739900" cy="287765"/>
            </a:xfrm>
            <a:prstGeom prst="rect">
              <a:avLst/>
            </a:prstGeom>
            <a:noFill/>
          </p:spPr>
          <p:txBody>
            <a:bodyPr wrap="square" rtlCol="0">
              <a:spAutoFit/>
            </a:bodyPr>
            <a:lstStyle/>
            <a:p>
              <a:r>
                <a:rPr lang="en-US" sz="1200" dirty="0"/>
                <a:t>Crystal,(2002): 242</a:t>
              </a:r>
            </a:p>
          </p:txBody>
        </p:sp>
      </p:grpSp>
      <p:cxnSp>
        <p:nvCxnSpPr>
          <p:cNvPr id="8" name="Straight Arrow Connector 7">
            <a:extLst>
              <a:ext uri="{FF2B5EF4-FFF2-40B4-BE49-F238E27FC236}">
                <a16:creationId xmlns:a16="http://schemas.microsoft.com/office/drawing/2014/main" xmlns="" id="{13ED1009-A9FC-144E-A046-86707E081533}"/>
              </a:ext>
            </a:extLst>
          </p:cNvPr>
          <p:cNvCxnSpPr>
            <a:cxnSpLocks/>
          </p:cNvCxnSpPr>
          <p:nvPr/>
        </p:nvCxnSpPr>
        <p:spPr>
          <a:xfrm>
            <a:off x="6455664" y="3218688"/>
            <a:ext cx="2816352" cy="14630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xmlns="" id="{4F8A1365-6B06-FF49-B34B-3C4094572044}"/>
              </a:ext>
            </a:extLst>
          </p:cNvPr>
          <p:cNvCxnSpPr/>
          <p:nvPr/>
        </p:nvCxnSpPr>
        <p:spPr>
          <a:xfrm>
            <a:off x="5449824" y="4114800"/>
            <a:ext cx="4023360" cy="1115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166556" y="6309058"/>
            <a:ext cx="3725333" cy="261610"/>
          </a:xfrm>
          <a:prstGeom prst="rect">
            <a:avLst/>
          </a:prstGeom>
        </p:spPr>
        <p:txBody>
          <a:bodyPr wrap="square">
            <a:spAutoFit/>
          </a:bodyPr>
          <a:lstStyle/>
          <a:p>
            <a:r>
              <a:rPr lang="en-US" sz="1100" dirty="0"/>
              <a:t>Figure 7</a:t>
            </a:r>
            <a:r>
              <a:rPr lang="en-US" sz="1100" dirty="0" smtClean="0"/>
              <a:t>. </a:t>
            </a:r>
            <a:endParaRPr lang="en-US" sz="1100" dirty="0"/>
          </a:p>
        </p:txBody>
      </p:sp>
    </p:spTree>
    <p:extLst>
      <p:ext uri="{BB962C8B-B14F-4D97-AF65-F5344CB8AC3E}">
        <p14:creationId xmlns:p14="http://schemas.microsoft.com/office/powerpoint/2010/main" val="3474283890"/>
      </p:ext>
    </p:extLst>
  </p:cSld>
  <p:clrMapOvr>
    <a:masterClrMapping/>
  </p:clrMapOvr>
  <mc:AlternateContent xmlns:mc="http://schemas.openxmlformats.org/markup-compatibility/2006" xmlns:p14="http://schemas.microsoft.com/office/powerpoint/2010/main">
    <mc:Choice Requires="p14">
      <p:transition spd="med" p14:dur="700" advClick="0" advTm="7500">
        <p:fade/>
      </p:transition>
    </mc:Choice>
    <mc:Fallback xmlns="">
      <p:transition xmlns:p14="http://schemas.microsoft.com/office/powerpoint/2010/main" spd="med" advClick="0" advTm="7500">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mph" presetSubtype="0" fill="hold" grpId="0" nodeType="afterEffect">
                                  <p:stCondLst>
                                    <p:cond delay="0"/>
                                  </p:stCondLst>
                                  <p:iterate type="lt">
                                    <p:tmPct val="4000"/>
                                  </p:iterate>
                                  <p:childTnLst>
                                    <p:set>
                                      <p:cBhvr override="childStyle">
                                        <p:cTn id="6" dur="500" fill="hold"/>
                                        <p:tgtEl>
                                          <p:spTgt spid="2"/>
                                        </p:tgtEl>
                                        <p:attrNameLst>
                                          <p:attrName>style.color</p:attrName>
                                        </p:attrNameLst>
                                      </p:cBhvr>
                                      <p:to>
                                        <p:clrVal>
                                          <a:schemeClr val="accent2"/>
                                        </p:clrVal>
                                      </p:to>
                                    </p:set>
                                    <p:set>
                                      <p:cBhvr>
                                        <p:cTn id="7" dur="500" fill="hold"/>
                                        <p:tgtEl>
                                          <p:spTgt spid="2"/>
                                        </p:tgtEl>
                                        <p:attrNameLst>
                                          <p:attrName>fillcolor</p:attrName>
                                        </p:attrNameLst>
                                      </p:cBhvr>
                                      <p:to>
                                        <p:clrVal>
                                          <a:schemeClr val="accent2"/>
                                        </p:clrVal>
                                      </p:to>
                                    </p:set>
                                    <p:set>
                                      <p:cBhvr>
                                        <p:cTn id="8" dur="500" fill="hold"/>
                                        <p:tgtEl>
                                          <p:spTgt spid="2"/>
                                        </p:tgtEl>
                                        <p:attrNameLst>
                                          <p:attrName>fill.type</p:attrName>
                                        </p:attrNameLst>
                                      </p:cBhvr>
                                      <p:to>
                                        <p:strVal val="solid"/>
                                      </p:to>
                                    </p:set>
                                  </p:childTnLst>
                                </p:cTn>
                              </p:par>
                            </p:childTnLst>
                          </p:cTn>
                        </p:par>
                        <p:par>
                          <p:cTn id="9" fill="hold">
                            <p:stCondLst>
                              <p:cond delay="78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280"/>
                            </p:stCondLst>
                            <p:childTnLst>
                              <p:par>
                                <p:cTn id="15" presetID="9"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par>
                          <p:cTn id="18" fill="hold">
                            <p:stCondLst>
                              <p:cond delay="1780"/>
                            </p:stCondLst>
                            <p:childTnLst>
                              <p:par>
                                <p:cTn id="19" presetID="9" presetClass="entr" presetSubtype="0" fill="hold" nodeType="after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dissolve">
                                      <p:cBhvr>
                                        <p:cTn id="21" dur="500"/>
                                        <p:tgtEl>
                                          <p:spTgt spid="3">
                                            <p:txEl>
                                              <p:pRg st="0" end="0"/>
                                            </p:txEl>
                                          </p:spTgt>
                                        </p:tgtEl>
                                      </p:cBhvr>
                                    </p:animEffect>
                                  </p:childTnLst>
                                </p:cTn>
                              </p:par>
                            </p:childTnLst>
                          </p:cTn>
                        </p:par>
                        <p:par>
                          <p:cTn id="22" fill="hold">
                            <p:stCondLst>
                              <p:cond delay="2280"/>
                            </p:stCondLst>
                            <p:childTnLst>
                              <p:par>
                                <p:cTn id="23" presetID="2" presetClass="entr" presetSubtype="4"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par>
                          <p:cTn id="27" fill="hold">
                            <p:stCondLst>
                              <p:cond delay="2780"/>
                            </p:stCondLst>
                            <p:childTnLst>
                              <p:par>
                                <p:cTn id="28" presetID="9" presetClass="entr" presetSubtype="0" fill="hold" nodeType="after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dissolve">
                                      <p:cBhvr>
                                        <p:cTn id="3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3744</TotalTime>
  <Words>1569</Words>
  <Application>Microsoft Macintosh PowerPoint</Application>
  <PresentationFormat>Custom</PresentationFormat>
  <Paragraphs>209</Paragraphs>
  <Slides>20</Slides>
  <Notes>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Vapor Trail</vt:lpstr>
      <vt:lpstr>19TH Century Gothic era</vt:lpstr>
      <vt:lpstr>Contents</vt:lpstr>
      <vt:lpstr>Context: America</vt:lpstr>
      <vt:lpstr>INFLUENCES of gothic </vt:lpstr>
      <vt:lpstr>BRITISH/AMERICAN GOTHIC LITERATURE </vt:lpstr>
      <vt:lpstr>General conventions of gothic </vt:lpstr>
      <vt:lpstr>Brief History and development of British English 19C </vt:lpstr>
      <vt:lpstr>Webster &amp; Johnson</vt:lpstr>
      <vt:lpstr>American English</vt:lpstr>
      <vt:lpstr>American English</vt:lpstr>
      <vt:lpstr>American English</vt:lpstr>
      <vt:lpstr>American English</vt:lpstr>
      <vt:lpstr>American English</vt:lpstr>
      <vt:lpstr>PowerPoint Presentation</vt:lpstr>
      <vt:lpstr>THE masque of the red death</vt:lpstr>
      <vt:lpstr>Analysis of the masque of the red death</vt:lpstr>
      <vt:lpstr>Poe and the 19th Century</vt:lpstr>
      <vt:lpstr>The language used in masque of the red death</vt:lpstr>
      <vt:lpstr>references</vt:lpstr>
      <vt:lpstr>List of figures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British English Language</dc:title>
  <dc:creator>victoria</dc:creator>
  <cp:lastModifiedBy>Diya</cp:lastModifiedBy>
  <cp:revision>91</cp:revision>
  <dcterms:created xsi:type="dcterms:W3CDTF">2018-11-04T15:40:19Z</dcterms:created>
  <dcterms:modified xsi:type="dcterms:W3CDTF">2018-11-22T14:44:50Z</dcterms:modified>
</cp:coreProperties>
</file>